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7"/>
    <p:restoredTop sz="94681"/>
  </p:normalViewPr>
  <p:slideViewPr>
    <p:cSldViewPr snapToGrid="0" snapToObjects="1">
      <p:cViewPr>
        <p:scale>
          <a:sx n="120" d="100"/>
          <a:sy n="120" d="100"/>
        </p:scale>
        <p:origin x="1424" y="2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01E2E2-E26A-4DB0-B4CC-87386D6B4C7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3_2" csCatId="accent3" phldr="1"/>
      <dgm:spPr/>
      <dgm:t>
        <a:bodyPr/>
        <a:lstStyle/>
        <a:p>
          <a:endParaRPr lang="en-US"/>
        </a:p>
      </dgm:t>
    </dgm:pt>
    <dgm:pt modelId="{A094BA77-7509-478D-8C47-E3D7F0C48EBD}">
      <dgm:prSet/>
      <dgm:spPr/>
      <dgm:t>
        <a:bodyPr/>
        <a:lstStyle/>
        <a:p>
          <a:r>
            <a:rPr lang="en-US"/>
            <a:t>Millions of individuals rely on slow assistive tools like eye-tracking or letter by letter selection.</a:t>
          </a:r>
          <a:br>
            <a:rPr lang="en-US"/>
          </a:br>
          <a:r>
            <a:rPr lang="en-US"/>
            <a:t>Brain-to-text decoding can give them something closer to natural communication.</a:t>
          </a:r>
        </a:p>
      </dgm:t>
    </dgm:pt>
    <dgm:pt modelId="{C25A3B56-66B5-45FD-AADF-4C5F681DB762}" type="parTrans" cxnId="{493DBDA2-3EEF-497A-847E-D87DB8869BB6}">
      <dgm:prSet/>
      <dgm:spPr/>
      <dgm:t>
        <a:bodyPr/>
        <a:lstStyle/>
        <a:p>
          <a:endParaRPr lang="en-US"/>
        </a:p>
      </dgm:t>
    </dgm:pt>
    <dgm:pt modelId="{6DC2AC22-AD39-4B2E-BDB4-CB64B9305AEC}" type="sibTrans" cxnId="{493DBDA2-3EEF-497A-847E-D87DB8869BB6}">
      <dgm:prSet/>
      <dgm:spPr/>
      <dgm:t>
        <a:bodyPr/>
        <a:lstStyle/>
        <a:p>
          <a:endParaRPr lang="en-US"/>
        </a:p>
      </dgm:t>
    </dgm:pt>
    <dgm:pt modelId="{D7339E1D-9CFA-4BFF-82C2-62018D57ADAE}">
      <dgm:prSet/>
      <dgm:spPr/>
      <dgm:t>
        <a:bodyPr/>
        <a:lstStyle/>
        <a:p>
          <a:r>
            <a:rPr lang="en-US"/>
            <a:t>Beyond medical use, this research also helps us understand how the brain organizes speech, meaning, and thought.</a:t>
          </a:r>
        </a:p>
      </dgm:t>
    </dgm:pt>
    <dgm:pt modelId="{979AC428-6B40-418E-A84B-1CD6054FF0ED}" type="parTrans" cxnId="{16C874E6-6B6D-4913-AB6D-623B54FA7164}">
      <dgm:prSet/>
      <dgm:spPr/>
      <dgm:t>
        <a:bodyPr/>
        <a:lstStyle/>
        <a:p>
          <a:endParaRPr lang="en-US"/>
        </a:p>
      </dgm:t>
    </dgm:pt>
    <dgm:pt modelId="{858A7C58-BDE4-435B-B2B8-6BE5F2991A36}" type="sibTrans" cxnId="{16C874E6-6B6D-4913-AB6D-623B54FA7164}">
      <dgm:prSet/>
      <dgm:spPr/>
      <dgm:t>
        <a:bodyPr/>
        <a:lstStyle/>
        <a:p>
          <a:endParaRPr lang="en-US"/>
        </a:p>
      </dgm:t>
    </dgm:pt>
    <dgm:pt modelId="{54EE1492-6879-43AF-B497-0CD74F8DBBF2}" type="pres">
      <dgm:prSet presAssocID="{D201E2E2-E26A-4DB0-B4CC-87386D6B4C77}" presName="root" presStyleCnt="0">
        <dgm:presLayoutVars>
          <dgm:dir/>
          <dgm:resizeHandles val="exact"/>
        </dgm:presLayoutVars>
      </dgm:prSet>
      <dgm:spPr/>
    </dgm:pt>
    <dgm:pt modelId="{44F0EF64-FEF7-41A6-9975-8CB30B7F90B0}" type="pres">
      <dgm:prSet presAssocID="{A094BA77-7509-478D-8C47-E3D7F0C48EBD}" presName="compNode" presStyleCnt="0"/>
      <dgm:spPr/>
    </dgm:pt>
    <dgm:pt modelId="{189388C0-6747-4CB8-83C2-8FFA38E052DA}" type="pres">
      <dgm:prSet presAssocID="{A094BA77-7509-478D-8C47-E3D7F0C48EBD}" presName="bgRect" presStyleLbl="bgShp" presStyleIdx="0" presStyleCnt="2"/>
      <dgm:spPr/>
    </dgm:pt>
    <dgm:pt modelId="{A1E6D430-57F9-4111-9EA4-C92EB308EF86}" type="pres">
      <dgm:prSet presAssocID="{A094BA77-7509-478D-8C47-E3D7F0C48EB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006A7FD4-86C3-4828-A6F4-339BB172BD4C}" type="pres">
      <dgm:prSet presAssocID="{A094BA77-7509-478D-8C47-E3D7F0C48EBD}" presName="spaceRect" presStyleCnt="0"/>
      <dgm:spPr/>
    </dgm:pt>
    <dgm:pt modelId="{397C6A57-D5A9-4111-AE2F-EA6A9BC1DE81}" type="pres">
      <dgm:prSet presAssocID="{A094BA77-7509-478D-8C47-E3D7F0C48EBD}" presName="parTx" presStyleLbl="revTx" presStyleIdx="0" presStyleCnt="2">
        <dgm:presLayoutVars>
          <dgm:chMax val="0"/>
          <dgm:chPref val="0"/>
        </dgm:presLayoutVars>
      </dgm:prSet>
      <dgm:spPr/>
    </dgm:pt>
    <dgm:pt modelId="{8E893D0A-0862-44B2-855B-D97CFCE78800}" type="pres">
      <dgm:prSet presAssocID="{6DC2AC22-AD39-4B2E-BDB4-CB64B9305AEC}" presName="sibTrans" presStyleCnt="0"/>
      <dgm:spPr/>
    </dgm:pt>
    <dgm:pt modelId="{D7B2DBE0-CE95-494A-94FA-697321229EF6}" type="pres">
      <dgm:prSet presAssocID="{D7339E1D-9CFA-4BFF-82C2-62018D57ADAE}" presName="compNode" presStyleCnt="0"/>
      <dgm:spPr/>
    </dgm:pt>
    <dgm:pt modelId="{672D8321-1650-4925-8F22-8D7D47C5A28B}" type="pres">
      <dgm:prSet presAssocID="{D7339E1D-9CFA-4BFF-82C2-62018D57ADAE}" presName="bgRect" presStyleLbl="bgShp" presStyleIdx="1" presStyleCnt="2"/>
      <dgm:spPr/>
    </dgm:pt>
    <dgm:pt modelId="{3EA3DE5A-4F11-421C-97AE-D48520525614}" type="pres">
      <dgm:prSet presAssocID="{D7339E1D-9CFA-4BFF-82C2-62018D57ADA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E84FD821-433A-44EC-905B-C19577191D68}" type="pres">
      <dgm:prSet presAssocID="{D7339E1D-9CFA-4BFF-82C2-62018D57ADAE}" presName="spaceRect" presStyleCnt="0"/>
      <dgm:spPr/>
    </dgm:pt>
    <dgm:pt modelId="{59B0AE3F-E121-4F4D-A270-6B613BB6416F}" type="pres">
      <dgm:prSet presAssocID="{D7339E1D-9CFA-4BFF-82C2-62018D57ADAE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D291D71E-10A6-FA45-ABF3-5D039D4C2D7D}" type="presOf" srcId="{D7339E1D-9CFA-4BFF-82C2-62018D57ADAE}" destId="{59B0AE3F-E121-4F4D-A270-6B613BB6416F}" srcOrd="0" destOrd="0" presId="urn:microsoft.com/office/officeart/2018/2/layout/IconVerticalSolidList"/>
    <dgm:cxn modelId="{493DBDA2-3EEF-497A-847E-D87DB8869BB6}" srcId="{D201E2E2-E26A-4DB0-B4CC-87386D6B4C77}" destId="{A094BA77-7509-478D-8C47-E3D7F0C48EBD}" srcOrd="0" destOrd="0" parTransId="{C25A3B56-66B5-45FD-AADF-4C5F681DB762}" sibTransId="{6DC2AC22-AD39-4B2E-BDB4-CB64B9305AEC}"/>
    <dgm:cxn modelId="{774A3AB0-8B1A-7E4E-8DAE-E83C87C7CD62}" type="presOf" srcId="{D201E2E2-E26A-4DB0-B4CC-87386D6B4C77}" destId="{54EE1492-6879-43AF-B497-0CD74F8DBBF2}" srcOrd="0" destOrd="0" presId="urn:microsoft.com/office/officeart/2018/2/layout/IconVerticalSolidList"/>
    <dgm:cxn modelId="{C8CB33C2-4E44-B446-92D4-9C0B74C898C9}" type="presOf" srcId="{A094BA77-7509-478D-8C47-E3D7F0C48EBD}" destId="{397C6A57-D5A9-4111-AE2F-EA6A9BC1DE81}" srcOrd="0" destOrd="0" presId="urn:microsoft.com/office/officeart/2018/2/layout/IconVerticalSolidList"/>
    <dgm:cxn modelId="{16C874E6-6B6D-4913-AB6D-623B54FA7164}" srcId="{D201E2E2-E26A-4DB0-B4CC-87386D6B4C77}" destId="{D7339E1D-9CFA-4BFF-82C2-62018D57ADAE}" srcOrd="1" destOrd="0" parTransId="{979AC428-6B40-418E-A84B-1CD6054FF0ED}" sibTransId="{858A7C58-BDE4-435B-B2B8-6BE5F2991A36}"/>
    <dgm:cxn modelId="{E3D3E892-253A-DA40-AA4F-C5AEAB9CE46A}" type="presParOf" srcId="{54EE1492-6879-43AF-B497-0CD74F8DBBF2}" destId="{44F0EF64-FEF7-41A6-9975-8CB30B7F90B0}" srcOrd="0" destOrd="0" presId="urn:microsoft.com/office/officeart/2018/2/layout/IconVerticalSolidList"/>
    <dgm:cxn modelId="{D01CF43D-EFA5-5642-8256-B166C343E360}" type="presParOf" srcId="{44F0EF64-FEF7-41A6-9975-8CB30B7F90B0}" destId="{189388C0-6747-4CB8-83C2-8FFA38E052DA}" srcOrd="0" destOrd="0" presId="urn:microsoft.com/office/officeart/2018/2/layout/IconVerticalSolidList"/>
    <dgm:cxn modelId="{116922CE-DFBC-5E4C-8AF7-9C35799D9C05}" type="presParOf" srcId="{44F0EF64-FEF7-41A6-9975-8CB30B7F90B0}" destId="{A1E6D430-57F9-4111-9EA4-C92EB308EF86}" srcOrd="1" destOrd="0" presId="urn:microsoft.com/office/officeart/2018/2/layout/IconVerticalSolidList"/>
    <dgm:cxn modelId="{B0209AB0-8E7E-F847-9107-99B6AED35A5F}" type="presParOf" srcId="{44F0EF64-FEF7-41A6-9975-8CB30B7F90B0}" destId="{006A7FD4-86C3-4828-A6F4-339BB172BD4C}" srcOrd="2" destOrd="0" presId="urn:microsoft.com/office/officeart/2018/2/layout/IconVerticalSolidList"/>
    <dgm:cxn modelId="{D6A33DFC-C4AB-F64A-BBCE-BE6FA341A1BF}" type="presParOf" srcId="{44F0EF64-FEF7-41A6-9975-8CB30B7F90B0}" destId="{397C6A57-D5A9-4111-AE2F-EA6A9BC1DE81}" srcOrd="3" destOrd="0" presId="urn:microsoft.com/office/officeart/2018/2/layout/IconVerticalSolidList"/>
    <dgm:cxn modelId="{EB53B2E6-9988-E745-BA02-28A6BBFCD5D6}" type="presParOf" srcId="{54EE1492-6879-43AF-B497-0CD74F8DBBF2}" destId="{8E893D0A-0862-44B2-855B-D97CFCE78800}" srcOrd="1" destOrd="0" presId="urn:microsoft.com/office/officeart/2018/2/layout/IconVerticalSolidList"/>
    <dgm:cxn modelId="{BB0DF411-E3C2-B746-B9CA-8CA127BAF456}" type="presParOf" srcId="{54EE1492-6879-43AF-B497-0CD74F8DBBF2}" destId="{D7B2DBE0-CE95-494A-94FA-697321229EF6}" srcOrd="2" destOrd="0" presId="urn:microsoft.com/office/officeart/2018/2/layout/IconVerticalSolidList"/>
    <dgm:cxn modelId="{1D4139CF-770B-5041-87AA-D7FAE7EF5997}" type="presParOf" srcId="{D7B2DBE0-CE95-494A-94FA-697321229EF6}" destId="{672D8321-1650-4925-8F22-8D7D47C5A28B}" srcOrd="0" destOrd="0" presId="urn:microsoft.com/office/officeart/2018/2/layout/IconVerticalSolidList"/>
    <dgm:cxn modelId="{B953B96C-D63E-A041-B148-8A4EF978684F}" type="presParOf" srcId="{D7B2DBE0-CE95-494A-94FA-697321229EF6}" destId="{3EA3DE5A-4F11-421C-97AE-D48520525614}" srcOrd="1" destOrd="0" presId="urn:microsoft.com/office/officeart/2018/2/layout/IconVerticalSolidList"/>
    <dgm:cxn modelId="{C664DC63-3DAD-8042-BEAB-307AA488BEC0}" type="presParOf" srcId="{D7B2DBE0-CE95-494A-94FA-697321229EF6}" destId="{E84FD821-433A-44EC-905B-C19577191D68}" srcOrd="2" destOrd="0" presId="urn:microsoft.com/office/officeart/2018/2/layout/IconVerticalSolidList"/>
    <dgm:cxn modelId="{9991311D-4BFE-7C4C-AB2C-12A30864B0D5}" type="presParOf" srcId="{D7B2DBE0-CE95-494A-94FA-697321229EF6}" destId="{59B0AE3F-E121-4F4D-A270-6B613BB6416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2205ED1-21AB-4990-BEC4-94A3D8A65EB6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3A6810E-9CEE-4C39-ADFD-1E09E4831220}">
      <dgm:prSet/>
      <dgm:spPr/>
      <dgm:t>
        <a:bodyPr/>
        <a:lstStyle/>
        <a:p>
          <a:r>
            <a:rPr lang="en-US"/>
            <a:t>Brain signals are messy, unpredictable, and extremely complex.</a:t>
          </a:r>
          <a:br>
            <a:rPr lang="en-US"/>
          </a:br>
          <a:r>
            <a:rPr lang="en-US"/>
            <a:t>Deep learning models are good at spotting patterns in complicated data, which makes them ideal for decoding neural activity.</a:t>
          </a:r>
        </a:p>
      </dgm:t>
    </dgm:pt>
    <dgm:pt modelId="{501889AD-D1FF-4136-8B66-BBCDA14E6351}" type="parTrans" cxnId="{7DA1779E-7E04-4A0C-87CA-A47564F06C1A}">
      <dgm:prSet/>
      <dgm:spPr/>
      <dgm:t>
        <a:bodyPr/>
        <a:lstStyle/>
        <a:p>
          <a:endParaRPr lang="en-US"/>
        </a:p>
      </dgm:t>
    </dgm:pt>
    <dgm:pt modelId="{10BD750B-9F86-42F9-8896-7DF0A6CC00B0}" type="sibTrans" cxnId="{7DA1779E-7E04-4A0C-87CA-A47564F06C1A}">
      <dgm:prSet/>
      <dgm:spPr/>
      <dgm:t>
        <a:bodyPr/>
        <a:lstStyle/>
        <a:p>
          <a:endParaRPr lang="en-US"/>
        </a:p>
      </dgm:t>
    </dgm:pt>
    <dgm:pt modelId="{61567E1D-52F5-465E-B49C-720579062F5C}">
      <dgm:prSet/>
      <dgm:spPr/>
      <dgm:t>
        <a:bodyPr/>
        <a:lstStyle/>
        <a:p>
          <a:r>
            <a:rPr lang="en-US"/>
            <a:t>The goal:</a:t>
          </a:r>
          <a:br>
            <a:rPr lang="en-US"/>
          </a:br>
          <a:r>
            <a:rPr lang="en-US" b="1"/>
            <a:t>Learn the relationship between brain signals → words → full sentences.</a:t>
          </a:r>
          <a:endParaRPr lang="en-US"/>
        </a:p>
      </dgm:t>
    </dgm:pt>
    <dgm:pt modelId="{244A94A5-52B5-4BB7-8EF4-6CF088194550}" type="parTrans" cxnId="{F7EFA81D-8E8A-4EAE-A73F-CDC04FBCCE56}">
      <dgm:prSet/>
      <dgm:spPr/>
      <dgm:t>
        <a:bodyPr/>
        <a:lstStyle/>
        <a:p>
          <a:endParaRPr lang="en-US"/>
        </a:p>
      </dgm:t>
    </dgm:pt>
    <dgm:pt modelId="{518D2736-F121-4F33-A4C3-A4CE4CD5200B}" type="sibTrans" cxnId="{F7EFA81D-8E8A-4EAE-A73F-CDC04FBCCE56}">
      <dgm:prSet/>
      <dgm:spPr/>
      <dgm:t>
        <a:bodyPr/>
        <a:lstStyle/>
        <a:p>
          <a:endParaRPr lang="en-US"/>
        </a:p>
      </dgm:t>
    </dgm:pt>
    <dgm:pt modelId="{4ABF29A9-2DC7-4706-93DB-F08219F4F6EE}">
      <dgm:prSet/>
      <dgm:spPr/>
      <dgm:t>
        <a:bodyPr/>
        <a:lstStyle/>
        <a:p>
          <a:r>
            <a:rPr lang="en-US"/>
            <a:t>Deep learning now outperforms every traditional method in this task.</a:t>
          </a:r>
        </a:p>
      </dgm:t>
    </dgm:pt>
    <dgm:pt modelId="{1FFBB6F0-C820-4E53-A343-6420EA58DC19}" type="parTrans" cxnId="{50C84FB1-2B0F-4641-A2F6-D3E39D0B188E}">
      <dgm:prSet/>
      <dgm:spPr/>
      <dgm:t>
        <a:bodyPr/>
        <a:lstStyle/>
        <a:p>
          <a:endParaRPr lang="en-US"/>
        </a:p>
      </dgm:t>
    </dgm:pt>
    <dgm:pt modelId="{98B809AB-8A16-4587-A0EE-38CC4903966E}" type="sibTrans" cxnId="{50C84FB1-2B0F-4641-A2F6-D3E39D0B188E}">
      <dgm:prSet/>
      <dgm:spPr/>
      <dgm:t>
        <a:bodyPr/>
        <a:lstStyle/>
        <a:p>
          <a:endParaRPr lang="en-US"/>
        </a:p>
      </dgm:t>
    </dgm:pt>
    <dgm:pt modelId="{B3B79B72-2C2A-5D4B-BD7C-A3D8EF9BEE56}" type="pres">
      <dgm:prSet presAssocID="{D2205ED1-21AB-4990-BEC4-94A3D8A65EB6}" presName="outerComposite" presStyleCnt="0">
        <dgm:presLayoutVars>
          <dgm:chMax val="5"/>
          <dgm:dir/>
          <dgm:resizeHandles val="exact"/>
        </dgm:presLayoutVars>
      </dgm:prSet>
      <dgm:spPr/>
    </dgm:pt>
    <dgm:pt modelId="{454BF8C3-2A8B-944A-8D90-558BB3A2FE10}" type="pres">
      <dgm:prSet presAssocID="{D2205ED1-21AB-4990-BEC4-94A3D8A65EB6}" presName="dummyMaxCanvas" presStyleCnt="0">
        <dgm:presLayoutVars/>
      </dgm:prSet>
      <dgm:spPr/>
    </dgm:pt>
    <dgm:pt modelId="{101CD13B-5439-6544-8C6B-F8DBBA382249}" type="pres">
      <dgm:prSet presAssocID="{D2205ED1-21AB-4990-BEC4-94A3D8A65EB6}" presName="ThreeNodes_1" presStyleLbl="node1" presStyleIdx="0" presStyleCnt="3">
        <dgm:presLayoutVars>
          <dgm:bulletEnabled val="1"/>
        </dgm:presLayoutVars>
      </dgm:prSet>
      <dgm:spPr/>
    </dgm:pt>
    <dgm:pt modelId="{9BD20052-FD51-D346-AC66-65FD9C7C0FAA}" type="pres">
      <dgm:prSet presAssocID="{D2205ED1-21AB-4990-BEC4-94A3D8A65EB6}" presName="ThreeNodes_2" presStyleLbl="node1" presStyleIdx="1" presStyleCnt="3">
        <dgm:presLayoutVars>
          <dgm:bulletEnabled val="1"/>
        </dgm:presLayoutVars>
      </dgm:prSet>
      <dgm:spPr/>
    </dgm:pt>
    <dgm:pt modelId="{292668F9-ACCF-244B-B4BA-56D6AB34F428}" type="pres">
      <dgm:prSet presAssocID="{D2205ED1-21AB-4990-BEC4-94A3D8A65EB6}" presName="ThreeNodes_3" presStyleLbl="node1" presStyleIdx="2" presStyleCnt="3">
        <dgm:presLayoutVars>
          <dgm:bulletEnabled val="1"/>
        </dgm:presLayoutVars>
      </dgm:prSet>
      <dgm:spPr/>
    </dgm:pt>
    <dgm:pt modelId="{01947028-5FEA-5A4D-925D-94B221AC9913}" type="pres">
      <dgm:prSet presAssocID="{D2205ED1-21AB-4990-BEC4-94A3D8A65EB6}" presName="ThreeConn_1-2" presStyleLbl="fgAccFollowNode1" presStyleIdx="0" presStyleCnt="2">
        <dgm:presLayoutVars>
          <dgm:bulletEnabled val="1"/>
        </dgm:presLayoutVars>
      </dgm:prSet>
      <dgm:spPr/>
    </dgm:pt>
    <dgm:pt modelId="{82264E2D-37CF-FF48-A0F4-CA099C386871}" type="pres">
      <dgm:prSet presAssocID="{D2205ED1-21AB-4990-BEC4-94A3D8A65EB6}" presName="ThreeConn_2-3" presStyleLbl="fgAccFollowNode1" presStyleIdx="1" presStyleCnt="2">
        <dgm:presLayoutVars>
          <dgm:bulletEnabled val="1"/>
        </dgm:presLayoutVars>
      </dgm:prSet>
      <dgm:spPr/>
    </dgm:pt>
    <dgm:pt modelId="{98E341DC-E56B-554E-9939-E5DFEEEAA59A}" type="pres">
      <dgm:prSet presAssocID="{D2205ED1-21AB-4990-BEC4-94A3D8A65EB6}" presName="ThreeNodes_1_text" presStyleLbl="node1" presStyleIdx="2" presStyleCnt="3">
        <dgm:presLayoutVars>
          <dgm:bulletEnabled val="1"/>
        </dgm:presLayoutVars>
      </dgm:prSet>
      <dgm:spPr/>
    </dgm:pt>
    <dgm:pt modelId="{B5A2FA6C-F1EF-7C4A-85D7-93520560703B}" type="pres">
      <dgm:prSet presAssocID="{D2205ED1-21AB-4990-BEC4-94A3D8A65EB6}" presName="ThreeNodes_2_text" presStyleLbl="node1" presStyleIdx="2" presStyleCnt="3">
        <dgm:presLayoutVars>
          <dgm:bulletEnabled val="1"/>
        </dgm:presLayoutVars>
      </dgm:prSet>
      <dgm:spPr/>
    </dgm:pt>
    <dgm:pt modelId="{A93B27E6-6394-3A49-A8D9-3D2B0526F41A}" type="pres">
      <dgm:prSet presAssocID="{D2205ED1-21AB-4990-BEC4-94A3D8A65EB6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D71A2700-35CA-3349-B7CE-CFFD590CA7B3}" type="presOf" srcId="{61567E1D-52F5-465E-B49C-720579062F5C}" destId="{B5A2FA6C-F1EF-7C4A-85D7-93520560703B}" srcOrd="1" destOrd="0" presId="urn:microsoft.com/office/officeart/2005/8/layout/vProcess5"/>
    <dgm:cxn modelId="{DF3D6017-0986-6E4C-B988-894B8B5B17B1}" type="presOf" srcId="{4ABF29A9-2DC7-4706-93DB-F08219F4F6EE}" destId="{292668F9-ACCF-244B-B4BA-56D6AB34F428}" srcOrd="0" destOrd="0" presId="urn:microsoft.com/office/officeart/2005/8/layout/vProcess5"/>
    <dgm:cxn modelId="{F7EFA81D-8E8A-4EAE-A73F-CDC04FBCCE56}" srcId="{D2205ED1-21AB-4990-BEC4-94A3D8A65EB6}" destId="{61567E1D-52F5-465E-B49C-720579062F5C}" srcOrd="1" destOrd="0" parTransId="{244A94A5-52B5-4BB7-8EF4-6CF088194550}" sibTransId="{518D2736-F121-4F33-A4C3-A4CE4CD5200B}"/>
    <dgm:cxn modelId="{72F7FB31-C843-3A45-AE2E-3CDAA5ED0897}" type="presOf" srcId="{4ABF29A9-2DC7-4706-93DB-F08219F4F6EE}" destId="{A93B27E6-6394-3A49-A8D9-3D2B0526F41A}" srcOrd="1" destOrd="0" presId="urn:microsoft.com/office/officeart/2005/8/layout/vProcess5"/>
    <dgm:cxn modelId="{F55C4F33-94E2-F54D-A389-AB17676C6BEF}" type="presOf" srcId="{518D2736-F121-4F33-A4C3-A4CE4CD5200B}" destId="{82264E2D-37CF-FF48-A0F4-CA099C386871}" srcOrd="0" destOrd="0" presId="urn:microsoft.com/office/officeart/2005/8/layout/vProcess5"/>
    <dgm:cxn modelId="{6E5C8A4D-08FB-744C-AE3B-91C698DB9143}" type="presOf" srcId="{43A6810E-9CEE-4C39-ADFD-1E09E4831220}" destId="{98E341DC-E56B-554E-9939-E5DFEEEAA59A}" srcOrd="1" destOrd="0" presId="urn:microsoft.com/office/officeart/2005/8/layout/vProcess5"/>
    <dgm:cxn modelId="{C058CF62-0325-D243-AECA-607B7050AA50}" type="presOf" srcId="{61567E1D-52F5-465E-B49C-720579062F5C}" destId="{9BD20052-FD51-D346-AC66-65FD9C7C0FAA}" srcOrd="0" destOrd="0" presId="urn:microsoft.com/office/officeart/2005/8/layout/vProcess5"/>
    <dgm:cxn modelId="{C18BC189-7DEA-7642-8623-96CF28F7A9E2}" type="presOf" srcId="{43A6810E-9CEE-4C39-ADFD-1E09E4831220}" destId="{101CD13B-5439-6544-8C6B-F8DBBA382249}" srcOrd="0" destOrd="0" presId="urn:microsoft.com/office/officeart/2005/8/layout/vProcess5"/>
    <dgm:cxn modelId="{8B64118C-C24E-204D-9608-73FCC8C49C45}" type="presOf" srcId="{10BD750B-9F86-42F9-8896-7DF0A6CC00B0}" destId="{01947028-5FEA-5A4D-925D-94B221AC9913}" srcOrd="0" destOrd="0" presId="urn:microsoft.com/office/officeart/2005/8/layout/vProcess5"/>
    <dgm:cxn modelId="{7DA1779E-7E04-4A0C-87CA-A47564F06C1A}" srcId="{D2205ED1-21AB-4990-BEC4-94A3D8A65EB6}" destId="{43A6810E-9CEE-4C39-ADFD-1E09E4831220}" srcOrd="0" destOrd="0" parTransId="{501889AD-D1FF-4136-8B66-BBCDA14E6351}" sibTransId="{10BD750B-9F86-42F9-8896-7DF0A6CC00B0}"/>
    <dgm:cxn modelId="{50C84FB1-2B0F-4641-A2F6-D3E39D0B188E}" srcId="{D2205ED1-21AB-4990-BEC4-94A3D8A65EB6}" destId="{4ABF29A9-2DC7-4706-93DB-F08219F4F6EE}" srcOrd="2" destOrd="0" parTransId="{1FFBB6F0-C820-4E53-A343-6420EA58DC19}" sibTransId="{98B809AB-8A16-4587-A0EE-38CC4903966E}"/>
    <dgm:cxn modelId="{6127E7BE-4717-6F41-9DA5-257FCC965AC7}" type="presOf" srcId="{D2205ED1-21AB-4990-BEC4-94A3D8A65EB6}" destId="{B3B79B72-2C2A-5D4B-BD7C-A3D8EF9BEE56}" srcOrd="0" destOrd="0" presId="urn:microsoft.com/office/officeart/2005/8/layout/vProcess5"/>
    <dgm:cxn modelId="{511FCA01-94A9-E140-8FEF-CCE333834167}" type="presParOf" srcId="{B3B79B72-2C2A-5D4B-BD7C-A3D8EF9BEE56}" destId="{454BF8C3-2A8B-944A-8D90-558BB3A2FE10}" srcOrd="0" destOrd="0" presId="urn:microsoft.com/office/officeart/2005/8/layout/vProcess5"/>
    <dgm:cxn modelId="{AD0A4634-3446-2949-823E-35D8AD01295F}" type="presParOf" srcId="{B3B79B72-2C2A-5D4B-BD7C-A3D8EF9BEE56}" destId="{101CD13B-5439-6544-8C6B-F8DBBA382249}" srcOrd="1" destOrd="0" presId="urn:microsoft.com/office/officeart/2005/8/layout/vProcess5"/>
    <dgm:cxn modelId="{4260DFB1-1ADD-624C-B5F4-817DF1B8ED9F}" type="presParOf" srcId="{B3B79B72-2C2A-5D4B-BD7C-A3D8EF9BEE56}" destId="{9BD20052-FD51-D346-AC66-65FD9C7C0FAA}" srcOrd="2" destOrd="0" presId="urn:microsoft.com/office/officeart/2005/8/layout/vProcess5"/>
    <dgm:cxn modelId="{28802A0C-60A9-C940-8CFA-E23214CA7592}" type="presParOf" srcId="{B3B79B72-2C2A-5D4B-BD7C-A3D8EF9BEE56}" destId="{292668F9-ACCF-244B-B4BA-56D6AB34F428}" srcOrd="3" destOrd="0" presId="urn:microsoft.com/office/officeart/2005/8/layout/vProcess5"/>
    <dgm:cxn modelId="{CCF0DED1-FF62-BA45-AB1C-83C03A0BFDF2}" type="presParOf" srcId="{B3B79B72-2C2A-5D4B-BD7C-A3D8EF9BEE56}" destId="{01947028-5FEA-5A4D-925D-94B221AC9913}" srcOrd="4" destOrd="0" presId="urn:microsoft.com/office/officeart/2005/8/layout/vProcess5"/>
    <dgm:cxn modelId="{90834443-59D4-9D42-8812-9C54BCDFC810}" type="presParOf" srcId="{B3B79B72-2C2A-5D4B-BD7C-A3D8EF9BEE56}" destId="{82264E2D-37CF-FF48-A0F4-CA099C386871}" srcOrd="5" destOrd="0" presId="urn:microsoft.com/office/officeart/2005/8/layout/vProcess5"/>
    <dgm:cxn modelId="{E614EEA0-031A-F046-AA45-E3D8CB672EAD}" type="presParOf" srcId="{B3B79B72-2C2A-5D4B-BD7C-A3D8EF9BEE56}" destId="{98E341DC-E56B-554E-9939-E5DFEEEAA59A}" srcOrd="6" destOrd="0" presId="urn:microsoft.com/office/officeart/2005/8/layout/vProcess5"/>
    <dgm:cxn modelId="{052F4630-A9A3-9F49-A88C-3694E04957BB}" type="presParOf" srcId="{B3B79B72-2C2A-5D4B-BD7C-A3D8EF9BEE56}" destId="{B5A2FA6C-F1EF-7C4A-85D7-93520560703B}" srcOrd="7" destOrd="0" presId="urn:microsoft.com/office/officeart/2005/8/layout/vProcess5"/>
    <dgm:cxn modelId="{E87CA79E-B6B6-F54E-B6EA-C53518730767}" type="presParOf" srcId="{B3B79B72-2C2A-5D4B-BD7C-A3D8EF9BEE56}" destId="{A93B27E6-6394-3A49-A8D9-3D2B0526F41A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F0FEC4-B6C0-41C2-B23F-5CB90052C53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03EB06D9-724B-4BFC-8DC7-5161D6790D29}">
      <dgm:prSet/>
      <dgm:spPr/>
      <dgm:t>
        <a:bodyPr/>
        <a:lstStyle/>
        <a:p>
          <a:r>
            <a:rPr lang="en-US" b="1" dirty="0"/>
            <a:t>Convolutional Neural Networks (CNNs):</a:t>
          </a:r>
          <a:br>
            <a:rPr lang="en-US" dirty="0"/>
          </a:br>
          <a:r>
            <a:rPr lang="en-US" dirty="0"/>
            <a:t>Capture spatial patterns from electrodes and help identify speech-related activation.</a:t>
          </a:r>
        </a:p>
      </dgm:t>
    </dgm:pt>
    <dgm:pt modelId="{9636DD21-197F-4C2C-9813-317EDF3BB95A}" type="parTrans" cxnId="{71D83F51-FCC3-4BF2-9E02-F04FBD133879}">
      <dgm:prSet/>
      <dgm:spPr/>
      <dgm:t>
        <a:bodyPr/>
        <a:lstStyle/>
        <a:p>
          <a:endParaRPr lang="en-US"/>
        </a:p>
      </dgm:t>
    </dgm:pt>
    <dgm:pt modelId="{792B2857-9FA1-47DE-B07D-B2E8BBCA1DA6}" type="sibTrans" cxnId="{71D83F51-FCC3-4BF2-9E02-F04FBD133879}">
      <dgm:prSet/>
      <dgm:spPr/>
      <dgm:t>
        <a:bodyPr/>
        <a:lstStyle/>
        <a:p>
          <a:endParaRPr lang="en-US"/>
        </a:p>
      </dgm:t>
    </dgm:pt>
    <dgm:pt modelId="{196DB267-DA57-4760-AEBE-58574483725C}">
      <dgm:prSet/>
      <dgm:spPr/>
      <dgm:t>
        <a:bodyPr/>
        <a:lstStyle/>
        <a:p>
          <a:r>
            <a:rPr lang="en-US" b="1"/>
            <a:t>RNNs / LSTMs / GRUs:</a:t>
          </a:r>
          <a:br>
            <a:rPr lang="en-US"/>
          </a:br>
          <a:r>
            <a:rPr lang="en-US"/>
            <a:t>Handle time-based brain patterns and decode the sequence of imagined or attempted speech.</a:t>
          </a:r>
        </a:p>
      </dgm:t>
    </dgm:pt>
    <dgm:pt modelId="{E1F92374-5C99-4E99-9330-EBAD35BFF70A}" type="parTrans" cxnId="{192A5ED5-C03C-49AD-9096-B699A5BE793F}">
      <dgm:prSet/>
      <dgm:spPr/>
      <dgm:t>
        <a:bodyPr/>
        <a:lstStyle/>
        <a:p>
          <a:endParaRPr lang="en-US"/>
        </a:p>
      </dgm:t>
    </dgm:pt>
    <dgm:pt modelId="{C7A1C959-5B38-4057-BA9E-47BE162DE0F8}" type="sibTrans" cxnId="{192A5ED5-C03C-49AD-9096-B699A5BE793F}">
      <dgm:prSet/>
      <dgm:spPr/>
      <dgm:t>
        <a:bodyPr/>
        <a:lstStyle/>
        <a:p>
          <a:endParaRPr lang="en-US"/>
        </a:p>
      </dgm:t>
    </dgm:pt>
    <dgm:pt modelId="{922A016C-67D4-49E2-996C-CD3F5F4A632D}">
      <dgm:prSet/>
      <dgm:spPr/>
      <dgm:t>
        <a:bodyPr/>
        <a:lstStyle/>
        <a:p>
          <a:r>
            <a:rPr lang="en-US" b="1"/>
            <a:t>Transformers:</a:t>
          </a:r>
          <a:br>
            <a:rPr lang="en-US"/>
          </a:br>
          <a:r>
            <a:rPr lang="en-US"/>
            <a:t>Currently the best. They process whole sequences at once and use attention to extract the most meaningful brain activity.</a:t>
          </a:r>
        </a:p>
      </dgm:t>
    </dgm:pt>
    <dgm:pt modelId="{4D5FA336-364B-4A35-8B40-C020963AA38E}" type="parTrans" cxnId="{0D239ADC-7750-4AF1-8B5E-22B0DE24C909}">
      <dgm:prSet/>
      <dgm:spPr/>
      <dgm:t>
        <a:bodyPr/>
        <a:lstStyle/>
        <a:p>
          <a:endParaRPr lang="en-US"/>
        </a:p>
      </dgm:t>
    </dgm:pt>
    <dgm:pt modelId="{B78D8C8F-5F97-45FB-8B65-5BA4AF7B95B3}" type="sibTrans" cxnId="{0D239ADC-7750-4AF1-8B5E-22B0DE24C909}">
      <dgm:prSet/>
      <dgm:spPr/>
      <dgm:t>
        <a:bodyPr/>
        <a:lstStyle/>
        <a:p>
          <a:endParaRPr lang="en-US"/>
        </a:p>
      </dgm:t>
    </dgm:pt>
    <dgm:pt modelId="{9BC414AF-5579-4D86-AE3D-F787BEFBF2F3}">
      <dgm:prSet/>
      <dgm:spPr/>
      <dgm:t>
        <a:bodyPr/>
        <a:lstStyle/>
        <a:p>
          <a:r>
            <a:rPr lang="en-US" b="1"/>
            <a:t>Generative Models:</a:t>
          </a:r>
          <a:br>
            <a:rPr lang="en-US"/>
          </a:br>
          <a:r>
            <a:rPr lang="en-US"/>
            <a:t>Help fill missing brain signal segments and improve decoding with small datasets.</a:t>
          </a:r>
        </a:p>
      </dgm:t>
    </dgm:pt>
    <dgm:pt modelId="{5586ACF3-3867-4F1E-81F8-B672B19E5172}" type="parTrans" cxnId="{FB574379-A34F-4F72-93BD-52CC8627B06A}">
      <dgm:prSet/>
      <dgm:spPr/>
      <dgm:t>
        <a:bodyPr/>
        <a:lstStyle/>
        <a:p>
          <a:endParaRPr lang="en-US"/>
        </a:p>
      </dgm:t>
    </dgm:pt>
    <dgm:pt modelId="{30B55253-804D-4495-A54E-A56BA09FD694}" type="sibTrans" cxnId="{FB574379-A34F-4F72-93BD-52CC8627B06A}">
      <dgm:prSet/>
      <dgm:spPr/>
      <dgm:t>
        <a:bodyPr/>
        <a:lstStyle/>
        <a:p>
          <a:endParaRPr lang="en-US"/>
        </a:p>
      </dgm:t>
    </dgm:pt>
    <dgm:pt modelId="{8EF04447-77FA-4478-AFD1-2C29008ED8A6}" type="pres">
      <dgm:prSet presAssocID="{B6F0FEC4-B6C0-41C2-B23F-5CB90052C536}" presName="root" presStyleCnt="0">
        <dgm:presLayoutVars>
          <dgm:dir/>
          <dgm:resizeHandles val="exact"/>
        </dgm:presLayoutVars>
      </dgm:prSet>
      <dgm:spPr/>
    </dgm:pt>
    <dgm:pt modelId="{A0B45534-6A76-4165-BC4D-CF3177F6E0D4}" type="pres">
      <dgm:prSet presAssocID="{03EB06D9-724B-4BFC-8DC7-5161D6790D29}" presName="compNode" presStyleCnt="0"/>
      <dgm:spPr/>
    </dgm:pt>
    <dgm:pt modelId="{882CE615-0EBB-41C1-AF7B-A510D1A4F5F3}" type="pres">
      <dgm:prSet presAssocID="{03EB06D9-724B-4BFC-8DC7-5161D6790D29}" presName="bgRect" presStyleLbl="bgShp" presStyleIdx="0" presStyleCnt="4"/>
      <dgm:spPr/>
    </dgm:pt>
    <dgm:pt modelId="{E601BA8E-1AD0-41C7-A7B8-F7A8F47DCB0E}" type="pres">
      <dgm:prSet presAssocID="{03EB06D9-724B-4BFC-8DC7-5161D6790D2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rt with Pulse"/>
        </a:ext>
      </dgm:extLst>
    </dgm:pt>
    <dgm:pt modelId="{E4D6BF11-796A-4C05-B77F-838CBCF4350A}" type="pres">
      <dgm:prSet presAssocID="{03EB06D9-724B-4BFC-8DC7-5161D6790D29}" presName="spaceRect" presStyleCnt="0"/>
      <dgm:spPr/>
    </dgm:pt>
    <dgm:pt modelId="{A8598E87-6CD1-42EF-BE4B-D884133A81EE}" type="pres">
      <dgm:prSet presAssocID="{03EB06D9-724B-4BFC-8DC7-5161D6790D29}" presName="parTx" presStyleLbl="revTx" presStyleIdx="0" presStyleCnt="4">
        <dgm:presLayoutVars>
          <dgm:chMax val="0"/>
          <dgm:chPref val="0"/>
        </dgm:presLayoutVars>
      </dgm:prSet>
      <dgm:spPr/>
    </dgm:pt>
    <dgm:pt modelId="{0AF09C1D-25A2-4402-A976-4AF93FB913DC}" type="pres">
      <dgm:prSet presAssocID="{792B2857-9FA1-47DE-B07D-B2E8BBCA1DA6}" presName="sibTrans" presStyleCnt="0"/>
      <dgm:spPr/>
    </dgm:pt>
    <dgm:pt modelId="{7303667C-70FC-4F76-9091-F8F9864E827B}" type="pres">
      <dgm:prSet presAssocID="{196DB267-DA57-4760-AEBE-58574483725C}" presName="compNode" presStyleCnt="0"/>
      <dgm:spPr/>
    </dgm:pt>
    <dgm:pt modelId="{5B2A6CB7-2367-45E2-8A9C-761D6D360967}" type="pres">
      <dgm:prSet presAssocID="{196DB267-DA57-4760-AEBE-58574483725C}" presName="bgRect" presStyleLbl="bgShp" presStyleIdx="1" presStyleCnt="4"/>
      <dgm:spPr/>
    </dgm:pt>
    <dgm:pt modelId="{44C0CBC1-FD42-4499-A50A-EBC531134190}" type="pres">
      <dgm:prSet presAssocID="{196DB267-DA57-4760-AEBE-58574483725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B23681F6-0D7D-45ED-B0CC-CC84094D9344}" type="pres">
      <dgm:prSet presAssocID="{196DB267-DA57-4760-AEBE-58574483725C}" presName="spaceRect" presStyleCnt="0"/>
      <dgm:spPr/>
    </dgm:pt>
    <dgm:pt modelId="{315F4907-9823-4791-9D62-AF102D592AFC}" type="pres">
      <dgm:prSet presAssocID="{196DB267-DA57-4760-AEBE-58574483725C}" presName="parTx" presStyleLbl="revTx" presStyleIdx="1" presStyleCnt="4">
        <dgm:presLayoutVars>
          <dgm:chMax val="0"/>
          <dgm:chPref val="0"/>
        </dgm:presLayoutVars>
      </dgm:prSet>
      <dgm:spPr/>
    </dgm:pt>
    <dgm:pt modelId="{7E6F088D-8249-4FF9-9053-641938CBCF73}" type="pres">
      <dgm:prSet presAssocID="{C7A1C959-5B38-4057-BA9E-47BE162DE0F8}" presName="sibTrans" presStyleCnt="0"/>
      <dgm:spPr/>
    </dgm:pt>
    <dgm:pt modelId="{70532B60-F8F0-4C9B-A415-C02D5AC02243}" type="pres">
      <dgm:prSet presAssocID="{922A016C-67D4-49E2-996C-CD3F5F4A632D}" presName="compNode" presStyleCnt="0"/>
      <dgm:spPr/>
    </dgm:pt>
    <dgm:pt modelId="{FD9047C2-D258-4A76-A164-73959F7040A5}" type="pres">
      <dgm:prSet presAssocID="{922A016C-67D4-49E2-996C-CD3F5F4A632D}" presName="bgRect" presStyleLbl="bgShp" presStyleIdx="2" presStyleCnt="4"/>
      <dgm:spPr/>
    </dgm:pt>
    <dgm:pt modelId="{0900A9EA-03B2-4C51-B279-82793AB6ABE2}" type="pres">
      <dgm:prSet presAssocID="{922A016C-67D4-49E2-996C-CD3F5F4A632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2A72A27C-35C9-4807-8E1E-F82760088F6C}" type="pres">
      <dgm:prSet presAssocID="{922A016C-67D4-49E2-996C-CD3F5F4A632D}" presName="spaceRect" presStyleCnt="0"/>
      <dgm:spPr/>
    </dgm:pt>
    <dgm:pt modelId="{7931A484-D152-4892-A712-204EF18B3741}" type="pres">
      <dgm:prSet presAssocID="{922A016C-67D4-49E2-996C-CD3F5F4A632D}" presName="parTx" presStyleLbl="revTx" presStyleIdx="2" presStyleCnt="4">
        <dgm:presLayoutVars>
          <dgm:chMax val="0"/>
          <dgm:chPref val="0"/>
        </dgm:presLayoutVars>
      </dgm:prSet>
      <dgm:spPr/>
    </dgm:pt>
    <dgm:pt modelId="{D24E19B9-0095-4532-824F-55D2AE60280C}" type="pres">
      <dgm:prSet presAssocID="{B78D8C8F-5F97-45FB-8B65-5BA4AF7B95B3}" presName="sibTrans" presStyleCnt="0"/>
      <dgm:spPr/>
    </dgm:pt>
    <dgm:pt modelId="{1B00C7C8-906D-4F55-97B0-F5BA24D0BAFF}" type="pres">
      <dgm:prSet presAssocID="{9BC414AF-5579-4D86-AE3D-F787BEFBF2F3}" presName="compNode" presStyleCnt="0"/>
      <dgm:spPr/>
    </dgm:pt>
    <dgm:pt modelId="{A52A4704-8883-4A3F-B20A-E7828D1088D3}" type="pres">
      <dgm:prSet presAssocID="{9BC414AF-5579-4D86-AE3D-F787BEFBF2F3}" presName="bgRect" presStyleLbl="bgShp" presStyleIdx="3" presStyleCnt="4"/>
      <dgm:spPr/>
    </dgm:pt>
    <dgm:pt modelId="{7D3B2CFF-C9CF-439A-83F8-D4EB2BF86A24}" type="pres">
      <dgm:prSet presAssocID="{9BC414AF-5579-4D86-AE3D-F787BEFBF2F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E3194E00-261B-4782-9730-E9BF01F9B80C}" type="pres">
      <dgm:prSet presAssocID="{9BC414AF-5579-4D86-AE3D-F787BEFBF2F3}" presName="spaceRect" presStyleCnt="0"/>
      <dgm:spPr/>
    </dgm:pt>
    <dgm:pt modelId="{0713767C-5F48-401B-A37E-7018FBB6200B}" type="pres">
      <dgm:prSet presAssocID="{9BC414AF-5579-4D86-AE3D-F787BEFBF2F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C84B1B2A-786F-43F7-8D09-181B2277C474}" type="presOf" srcId="{03EB06D9-724B-4BFC-8DC7-5161D6790D29}" destId="{A8598E87-6CD1-42EF-BE4B-D884133A81EE}" srcOrd="0" destOrd="0" presId="urn:microsoft.com/office/officeart/2018/2/layout/IconVerticalSolidList"/>
    <dgm:cxn modelId="{71D83F51-FCC3-4BF2-9E02-F04FBD133879}" srcId="{B6F0FEC4-B6C0-41C2-B23F-5CB90052C536}" destId="{03EB06D9-724B-4BFC-8DC7-5161D6790D29}" srcOrd="0" destOrd="0" parTransId="{9636DD21-197F-4C2C-9813-317EDF3BB95A}" sibTransId="{792B2857-9FA1-47DE-B07D-B2E8BBCA1DA6}"/>
    <dgm:cxn modelId="{FB574379-A34F-4F72-93BD-52CC8627B06A}" srcId="{B6F0FEC4-B6C0-41C2-B23F-5CB90052C536}" destId="{9BC414AF-5579-4D86-AE3D-F787BEFBF2F3}" srcOrd="3" destOrd="0" parTransId="{5586ACF3-3867-4F1E-81F8-B672B19E5172}" sibTransId="{30B55253-804D-4495-A54E-A56BA09FD694}"/>
    <dgm:cxn modelId="{760ACAB9-2BDB-4266-8921-EEF281DD6322}" type="presOf" srcId="{196DB267-DA57-4760-AEBE-58574483725C}" destId="{315F4907-9823-4791-9D62-AF102D592AFC}" srcOrd="0" destOrd="0" presId="urn:microsoft.com/office/officeart/2018/2/layout/IconVerticalSolidList"/>
    <dgm:cxn modelId="{83F3E6CE-0A96-4250-8FED-CD9C12587904}" type="presOf" srcId="{B6F0FEC4-B6C0-41C2-B23F-5CB90052C536}" destId="{8EF04447-77FA-4478-AFD1-2C29008ED8A6}" srcOrd="0" destOrd="0" presId="urn:microsoft.com/office/officeart/2018/2/layout/IconVerticalSolidList"/>
    <dgm:cxn modelId="{DF7E5ED1-D4F1-4C83-860F-1BAC952F7A40}" type="presOf" srcId="{9BC414AF-5579-4D86-AE3D-F787BEFBF2F3}" destId="{0713767C-5F48-401B-A37E-7018FBB6200B}" srcOrd="0" destOrd="0" presId="urn:microsoft.com/office/officeart/2018/2/layout/IconVerticalSolidList"/>
    <dgm:cxn modelId="{192A5ED5-C03C-49AD-9096-B699A5BE793F}" srcId="{B6F0FEC4-B6C0-41C2-B23F-5CB90052C536}" destId="{196DB267-DA57-4760-AEBE-58574483725C}" srcOrd="1" destOrd="0" parTransId="{E1F92374-5C99-4E99-9330-EBAD35BFF70A}" sibTransId="{C7A1C959-5B38-4057-BA9E-47BE162DE0F8}"/>
    <dgm:cxn modelId="{0D239ADC-7750-4AF1-8B5E-22B0DE24C909}" srcId="{B6F0FEC4-B6C0-41C2-B23F-5CB90052C536}" destId="{922A016C-67D4-49E2-996C-CD3F5F4A632D}" srcOrd="2" destOrd="0" parTransId="{4D5FA336-364B-4A35-8B40-C020963AA38E}" sibTransId="{B78D8C8F-5F97-45FB-8B65-5BA4AF7B95B3}"/>
    <dgm:cxn modelId="{C7BACAE0-A512-4FB6-B776-E5B317974973}" type="presOf" srcId="{922A016C-67D4-49E2-996C-CD3F5F4A632D}" destId="{7931A484-D152-4892-A712-204EF18B3741}" srcOrd="0" destOrd="0" presId="urn:microsoft.com/office/officeart/2018/2/layout/IconVerticalSolidList"/>
    <dgm:cxn modelId="{30263D59-6C87-45E3-A2AB-8A8E3CAFBDB7}" type="presParOf" srcId="{8EF04447-77FA-4478-AFD1-2C29008ED8A6}" destId="{A0B45534-6A76-4165-BC4D-CF3177F6E0D4}" srcOrd="0" destOrd="0" presId="urn:microsoft.com/office/officeart/2018/2/layout/IconVerticalSolidList"/>
    <dgm:cxn modelId="{13BD43A1-928E-4602-983B-5D1417DF1982}" type="presParOf" srcId="{A0B45534-6A76-4165-BC4D-CF3177F6E0D4}" destId="{882CE615-0EBB-41C1-AF7B-A510D1A4F5F3}" srcOrd="0" destOrd="0" presId="urn:microsoft.com/office/officeart/2018/2/layout/IconVerticalSolidList"/>
    <dgm:cxn modelId="{0BB8717F-82B0-418F-923F-D92686A6C028}" type="presParOf" srcId="{A0B45534-6A76-4165-BC4D-CF3177F6E0D4}" destId="{E601BA8E-1AD0-41C7-A7B8-F7A8F47DCB0E}" srcOrd="1" destOrd="0" presId="urn:microsoft.com/office/officeart/2018/2/layout/IconVerticalSolidList"/>
    <dgm:cxn modelId="{642CCD2E-2A3E-4752-8798-A040B011ED51}" type="presParOf" srcId="{A0B45534-6A76-4165-BC4D-CF3177F6E0D4}" destId="{E4D6BF11-796A-4C05-B77F-838CBCF4350A}" srcOrd="2" destOrd="0" presId="urn:microsoft.com/office/officeart/2018/2/layout/IconVerticalSolidList"/>
    <dgm:cxn modelId="{A7703F49-1B71-4E0E-8CAC-5CDCAEE6349C}" type="presParOf" srcId="{A0B45534-6A76-4165-BC4D-CF3177F6E0D4}" destId="{A8598E87-6CD1-42EF-BE4B-D884133A81EE}" srcOrd="3" destOrd="0" presId="urn:microsoft.com/office/officeart/2018/2/layout/IconVerticalSolidList"/>
    <dgm:cxn modelId="{C8A04E23-39BD-4851-9842-F3D640B1DC24}" type="presParOf" srcId="{8EF04447-77FA-4478-AFD1-2C29008ED8A6}" destId="{0AF09C1D-25A2-4402-A976-4AF93FB913DC}" srcOrd="1" destOrd="0" presId="urn:microsoft.com/office/officeart/2018/2/layout/IconVerticalSolidList"/>
    <dgm:cxn modelId="{CC40751F-13D5-4DE1-8E40-27A8996698CA}" type="presParOf" srcId="{8EF04447-77FA-4478-AFD1-2C29008ED8A6}" destId="{7303667C-70FC-4F76-9091-F8F9864E827B}" srcOrd="2" destOrd="0" presId="urn:microsoft.com/office/officeart/2018/2/layout/IconVerticalSolidList"/>
    <dgm:cxn modelId="{930BDA15-96CC-4F22-8052-6ED235267B83}" type="presParOf" srcId="{7303667C-70FC-4F76-9091-F8F9864E827B}" destId="{5B2A6CB7-2367-45E2-8A9C-761D6D360967}" srcOrd="0" destOrd="0" presId="urn:microsoft.com/office/officeart/2018/2/layout/IconVerticalSolidList"/>
    <dgm:cxn modelId="{733C66B3-794B-4DDF-8CF7-465F242E9EAC}" type="presParOf" srcId="{7303667C-70FC-4F76-9091-F8F9864E827B}" destId="{44C0CBC1-FD42-4499-A50A-EBC531134190}" srcOrd="1" destOrd="0" presId="urn:microsoft.com/office/officeart/2018/2/layout/IconVerticalSolidList"/>
    <dgm:cxn modelId="{630B0CC7-954E-4B1C-9C99-0B72351D1313}" type="presParOf" srcId="{7303667C-70FC-4F76-9091-F8F9864E827B}" destId="{B23681F6-0D7D-45ED-B0CC-CC84094D9344}" srcOrd="2" destOrd="0" presId="urn:microsoft.com/office/officeart/2018/2/layout/IconVerticalSolidList"/>
    <dgm:cxn modelId="{D0841AF3-EF77-4538-97C7-6B659932BDD6}" type="presParOf" srcId="{7303667C-70FC-4F76-9091-F8F9864E827B}" destId="{315F4907-9823-4791-9D62-AF102D592AFC}" srcOrd="3" destOrd="0" presId="urn:microsoft.com/office/officeart/2018/2/layout/IconVerticalSolidList"/>
    <dgm:cxn modelId="{061828CD-8D1B-46A1-8CC9-211CA4E9C661}" type="presParOf" srcId="{8EF04447-77FA-4478-AFD1-2C29008ED8A6}" destId="{7E6F088D-8249-4FF9-9053-641938CBCF73}" srcOrd="3" destOrd="0" presId="urn:microsoft.com/office/officeart/2018/2/layout/IconVerticalSolidList"/>
    <dgm:cxn modelId="{2FE297CB-EF99-4085-86C1-E7FC3B290FD5}" type="presParOf" srcId="{8EF04447-77FA-4478-AFD1-2C29008ED8A6}" destId="{70532B60-F8F0-4C9B-A415-C02D5AC02243}" srcOrd="4" destOrd="0" presId="urn:microsoft.com/office/officeart/2018/2/layout/IconVerticalSolidList"/>
    <dgm:cxn modelId="{97E9D6EB-058E-4A7A-9136-D0CC6C2D14FC}" type="presParOf" srcId="{70532B60-F8F0-4C9B-A415-C02D5AC02243}" destId="{FD9047C2-D258-4A76-A164-73959F7040A5}" srcOrd="0" destOrd="0" presId="urn:microsoft.com/office/officeart/2018/2/layout/IconVerticalSolidList"/>
    <dgm:cxn modelId="{AAAE9B96-B062-4C1C-A127-1651CE4CA98E}" type="presParOf" srcId="{70532B60-F8F0-4C9B-A415-C02D5AC02243}" destId="{0900A9EA-03B2-4C51-B279-82793AB6ABE2}" srcOrd="1" destOrd="0" presId="urn:microsoft.com/office/officeart/2018/2/layout/IconVerticalSolidList"/>
    <dgm:cxn modelId="{45944645-6DF3-4367-89B1-E041BD1240F1}" type="presParOf" srcId="{70532B60-F8F0-4C9B-A415-C02D5AC02243}" destId="{2A72A27C-35C9-4807-8E1E-F82760088F6C}" srcOrd="2" destOrd="0" presId="urn:microsoft.com/office/officeart/2018/2/layout/IconVerticalSolidList"/>
    <dgm:cxn modelId="{6A313B07-5CDE-4E7C-AA29-414E70AB763F}" type="presParOf" srcId="{70532B60-F8F0-4C9B-A415-C02D5AC02243}" destId="{7931A484-D152-4892-A712-204EF18B3741}" srcOrd="3" destOrd="0" presId="urn:microsoft.com/office/officeart/2018/2/layout/IconVerticalSolidList"/>
    <dgm:cxn modelId="{9ED646B1-A4A4-47BE-8DAA-123CA0C72049}" type="presParOf" srcId="{8EF04447-77FA-4478-AFD1-2C29008ED8A6}" destId="{D24E19B9-0095-4532-824F-55D2AE60280C}" srcOrd="5" destOrd="0" presId="urn:microsoft.com/office/officeart/2018/2/layout/IconVerticalSolidList"/>
    <dgm:cxn modelId="{49791E24-8753-49C0-9C97-BA0ADD012A1E}" type="presParOf" srcId="{8EF04447-77FA-4478-AFD1-2C29008ED8A6}" destId="{1B00C7C8-906D-4F55-97B0-F5BA24D0BAFF}" srcOrd="6" destOrd="0" presId="urn:microsoft.com/office/officeart/2018/2/layout/IconVerticalSolidList"/>
    <dgm:cxn modelId="{247CED65-2C5C-4931-AF20-19B83C70AA8E}" type="presParOf" srcId="{1B00C7C8-906D-4F55-97B0-F5BA24D0BAFF}" destId="{A52A4704-8883-4A3F-B20A-E7828D1088D3}" srcOrd="0" destOrd="0" presId="urn:microsoft.com/office/officeart/2018/2/layout/IconVerticalSolidList"/>
    <dgm:cxn modelId="{631B84D5-011E-4ADD-AE2A-C21CC7BFBFC4}" type="presParOf" srcId="{1B00C7C8-906D-4F55-97B0-F5BA24D0BAFF}" destId="{7D3B2CFF-C9CF-439A-83F8-D4EB2BF86A24}" srcOrd="1" destOrd="0" presId="urn:microsoft.com/office/officeart/2018/2/layout/IconVerticalSolidList"/>
    <dgm:cxn modelId="{D9D45C41-AE88-49FB-80DC-1B2C99DE9E9C}" type="presParOf" srcId="{1B00C7C8-906D-4F55-97B0-F5BA24D0BAFF}" destId="{E3194E00-261B-4782-9730-E9BF01F9B80C}" srcOrd="2" destOrd="0" presId="urn:microsoft.com/office/officeart/2018/2/layout/IconVerticalSolidList"/>
    <dgm:cxn modelId="{8FB94525-1636-4A32-B43C-B967982EA463}" type="presParOf" srcId="{1B00C7C8-906D-4F55-97B0-F5BA24D0BAFF}" destId="{0713767C-5F48-401B-A37E-7018FBB6200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388C0-6747-4CB8-83C2-8FFA38E052DA}">
      <dsp:nvSpPr>
        <dsp:cNvPr id="0" name=""/>
        <dsp:cNvSpPr/>
      </dsp:nvSpPr>
      <dsp:spPr>
        <a:xfrm>
          <a:off x="0" y="691356"/>
          <a:ext cx="7496175" cy="127635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E6D430-57F9-4111-9EA4-C92EB308EF86}">
      <dsp:nvSpPr>
        <dsp:cNvPr id="0" name=""/>
        <dsp:cNvSpPr/>
      </dsp:nvSpPr>
      <dsp:spPr>
        <a:xfrm>
          <a:off x="386095" y="978535"/>
          <a:ext cx="701992" cy="7019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7C6A57-D5A9-4111-AE2F-EA6A9BC1DE81}">
      <dsp:nvSpPr>
        <dsp:cNvPr id="0" name=""/>
        <dsp:cNvSpPr/>
      </dsp:nvSpPr>
      <dsp:spPr>
        <a:xfrm>
          <a:off x="1474184" y="691356"/>
          <a:ext cx="6021990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080" tIns="135080" rIns="135080" bIns="1350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Millions of individuals rely on slow assistive tools like eye-tracking or letter by letter selection.</a:t>
          </a:r>
          <a:br>
            <a:rPr lang="en-US" sz="1800" kern="1200"/>
          </a:br>
          <a:r>
            <a:rPr lang="en-US" sz="1800" kern="1200"/>
            <a:t>Brain-to-text decoding can give them something closer to natural communication.</a:t>
          </a:r>
        </a:p>
      </dsp:txBody>
      <dsp:txXfrm>
        <a:off x="1474184" y="691356"/>
        <a:ext cx="6021990" cy="1276350"/>
      </dsp:txXfrm>
    </dsp:sp>
    <dsp:sp modelId="{672D8321-1650-4925-8F22-8D7D47C5A28B}">
      <dsp:nvSpPr>
        <dsp:cNvPr id="0" name=""/>
        <dsp:cNvSpPr/>
      </dsp:nvSpPr>
      <dsp:spPr>
        <a:xfrm>
          <a:off x="0" y="2286794"/>
          <a:ext cx="7496175" cy="127635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A3DE5A-4F11-421C-97AE-D48520525614}">
      <dsp:nvSpPr>
        <dsp:cNvPr id="0" name=""/>
        <dsp:cNvSpPr/>
      </dsp:nvSpPr>
      <dsp:spPr>
        <a:xfrm>
          <a:off x="386095" y="2573973"/>
          <a:ext cx="701992" cy="7019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0AE3F-E121-4F4D-A270-6B613BB6416F}">
      <dsp:nvSpPr>
        <dsp:cNvPr id="0" name=""/>
        <dsp:cNvSpPr/>
      </dsp:nvSpPr>
      <dsp:spPr>
        <a:xfrm>
          <a:off x="1474184" y="2286794"/>
          <a:ext cx="6021990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080" tIns="135080" rIns="135080" bIns="1350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Beyond medical use, this research also helps us understand how the brain organizes speech, meaning, and thought.</a:t>
          </a:r>
        </a:p>
      </dsp:txBody>
      <dsp:txXfrm>
        <a:off x="1474184" y="2286794"/>
        <a:ext cx="6021990" cy="12763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1CD13B-5439-6544-8C6B-F8DBBA382249}">
      <dsp:nvSpPr>
        <dsp:cNvPr id="0" name=""/>
        <dsp:cNvSpPr/>
      </dsp:nvSpPr>
      <dsp:spPr>
        <a:xfrm>
          <a:off x="0" y="0"/>
          <a:ext cx="6703694" cy="13072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Brain signals are messy, unpredictable, and extremely complex.</a:t>
          </a:r>
          <a:br>
            <a:rPr lang="en-US" sz="1500" kern="1200"/>
          </a:br>
          <a:r>
            <a:rPr lang="en-US" sz="1500" kern="1200"/>
            <a:t>Deep learning models are good at spotting patterns in complicated data, which makes them ideal for decoding neural activity.</a:t>
          </a:r>
        </a:p>
      </dsp:txBody>
      <dsp:txXfrm>
        <a:off x="38288" y="38288"/>
        <a:ext cx="5293063" cy="1230681"/>
      </dsp:txXfrm>
    </dsp:sp>
    <dsp:sp modelId="{9BD20052-FD51-D346-AC66-65FD9C7C0FAA}">
      <dsp:nvSpPr>
        <dsp:cNvPr id="0" name=""/>
        <dsp:cNvSpPr/>
      </dsp:nvSpPr>
      <dsp:spPr>
        <a:xfrm>
          <a:off x="591502" y="1525133"/>
          <a:ext cx="6703694" cy="1307257"/>
        </a:xfrm>
        <a:prstGeom prst="roundRect">
          <a:avLst>
            <a:gd name="adj" fmla="val 10000"/>
          </a:avLst>
        </a:prstGeom>
        <a:solidFill>
          <a:schemeClr val="accent2">
            <a:hueOff val="2340760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The goal:</a:t>
          </a:r>
          <a:br>
            <a:rPr lang="en-US" sz="1500" kern="1200"/>
          </a:br>
          <a:r>
            <a:rPr lang="en-US" sz="1500" b="1" kern="1200"/>
            <a:t>Learn the relationship between brain signals → words → full sentences.</a:t>
          </a:r>
          <a:endParaRPr lang="en-US" sz="1500" kern="1200"/>
        </a:p>
      </dsp:txBody>
      <dsp:txXfrm>
        <a:off x="629790" y="1563421"/>
        <a:ext cx="5185899" cy="1230681"/>
      </dsp:txXfrm>
    </dsp:sp>
    <dsp:sp modelId="{292668F9-ACCF-244B-B4BA-56D6AB34F428}">
      <dsp:nvSpPr>
        <dsp:cNvPr id="0" name=""/>
        <dsp:cNvSpPr/>
      </dsp:nvSpPr>
      <dsp:spPr>
        <a:xfrm>
          <a:off x="1183005" y="3050266"/>
          <a:ext cx="6703694" cy="1307257"/>
        </a:xfrm>
        <a:prstGeom prst="roundRect">
          <a:avLst>
            <a:gd name="adj" fmla="val 10000"/>
          </a:avLst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Deep learning now outperforms every traditional method in this task.</a:t>
          </a:r>
        </a:p>
      </dsp:txBody>
      <dsp:txXfrm>
        <a:off x="1221293" y="3088554"/>
        <a:ext cx="5185899" cy="1230681"/>
      </dsp:txXfrm>
    </dsp:sp>
    <dsp:sp modelId="{01947028-5FEA-5A4D-925D-94B221AC9913}">
      <dsp:nvSpPr>
        <dsp:cNvPr id="0" name=""/>
        <dsp:cNvSpPr/>
      </dsp:nvSpPr>
      <dsp:spPr>
        <a:xfrm>
          <a:off x="5853977" y="991336"/>
          <a:ext cx="849717" cy="84971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6045163" y="991336"/>
        <a:ext cx="467345" cy="639412"/>
      </dsp:txXfrm>
    </dsp:sp>
    <dsp:sp modelId="{82264E2D-37CF-FF48-A0F4-CA099C386871}">
      <dsp:nvSpPr>
        <dsp:cNvPr id="0" name=""/>
        <dsp:cNvSpPr/>
      </dsp:nvSpPr>
      <dsp:spPr>
        <a:xfrm>
          <a:off x="6445480" y="2507755"/>
          <a:ext cx="849717" cy="84971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6636666" y="2507755"/>
        <a:ext cx="467345" cy="6394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2CE615-0EBB-41C1-AF7B-A510D1A4F5F3}">
      <dsp:nvSpPr>
        <dsp:cNvPr id="0" name=""/>
        <dsp:cNvSpPr/>
      </dsp:nvSpPr>
      <dsp:spPr>
        <a:xfrm>
          <a:off x="0" y="1808"/>
          <a:ext cx="7886700" cy="91661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01BA8E-1AD0-41C7-A7B8-F7A8F47DCB0E}">
      <dsp:nvSpPr>
        <dsp:cNvPr id="0" name=""/>
        <dsp:cNvSpPr/>
      </dsp:nvSpPr>
      <dsp:spPr>
        <a:xfrm>
          <a:off x="277275" y="208046"/>
          <a:ext cx="504136" cy="5041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598E87-6CD1-42EF-BE4B-D884133A81EE}">
      <dsp:nvSpPr>
        <dsp:cNvPr id="0" name=""/>
        <dsp:cNvSpPr/>
      </dsp:nvSpPr>
      <dsp:spPr>
        <a:xfrm>
          <a:off x="1058686" y="1808"/>
          <a:ext cx="6828013" cy="9166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008" tIns="97008" rIns="97008" bIns="97008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Convolutional Neural Networks (CNNs):</a:t>
          </a:r>
          <a:br>
            <a:rPr lang="en-US" sz="1700" kern="1200" dirty="0"/>
          </a:br>
          <a:r>
            <a:rPr lang="en-US" sz="1700" kern="1200" dirty="0"/>
            <a:t>Capture spatial patterns from electrodes and help identify speech-related activation.</a:t>
          </a:r>
        </a:p>
      </dsp:txBody>
      <dsp:txXfrm>
        <a:off x="1058686" y="1808"/>
        <a:ext cx="6828013" cy="916611"/>
      </dsp:txXfrm>
    </dsp:sp>
    <dsp:sp modelId="{5B2A6CB7-2367-45E2-8A9C-761D6D360967}">
      <dsp:nvSpPr>
        <dsp:cNvPr id="0" name=""/>
        <dsp:cNvSpPr/>
      </dsp:nvSpPr>
      <dsp:spPr>
        <a:xfrm>
          <a:off x="0" y="1147573"/>
          <a:ext cx="7886700" cy="91661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C0CBC1-FD42-4499-A50A-EBC531134190}">
      <dsp:nvSpPr>
        <dsp:cNvPr id="0" name=""/>
        <dsp:cNvSpPr/>
      </dsp:nvSpPr>
      <dsp:spPr>
        <a:xfrm>
          <a:off x="277275" y="1353811"/>
          <a:ext cx="504136" cy="5041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5F4907-9823-4791-9D62-AF102D592AFC}">
      <dsp:nvSpPr>
        <dsp:cNvPr id="0" name=""/>
        <dsp:cNvSpPr/>
      </dsp:nvSpPr>
      <dsp:spPr>
        <a:xfrm>
          <a:off x="1058686" y="1147573"/>
          <a:ext cx="6828013" cy="9166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008" tIns="97008" rIns="97008" bIns="97008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RNNs / LSTMs / GRUs:</a:t>
          </a:r>
          <a:br>
            <a:rPr lang="en-US" sz="1700" kern="1200"/>
          </a:br>
          <a:r>
            <a:rPr lang="en-US" sz="1700" kern="1200"/>
            <a:t>Handle time-based brain patterns and decode the sequence of imagined or attempted speech.</a:t>
          </a:r>
        </a:p>
      </dsp:txBody>
      <dsp:txXfrm>
        <a:off x="1058686" y="1147573"/>
        <a:ext cx="6828013" cy="916611"/>
      </dsp:txXfrm>
    </dsp:sp>
    <dsp:sp modelId="{FD9047C2-D258-4A76-A164-73959F7040A5}">
      <dsp:nvSpPr>
        <dsp:cNvPr id="0" name=""/>
        <dsp:cNvSpPr/>
      </dsp:nvSpPr>
      <dsp:spPr>
        <a:xfrm>
          <a:off x="0" y="2293338"/>
          <a:ext cx="7886700" cy="91661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00A9EA-03B2-4C51-B279-82793AB6ABE2}">
      <dsp:nvSpPr>
        <dsp:cNvPr id="0" name=""/>
        <dsp:cNvSpPr/>
      </dsp:nvSpPr>
      <dsp:spPr>
        <a:xfrm>
          <a:off x="277275" y="2499576"/>
          <a:ext cx="504136" cy="50413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31A484-D152-4892-A712-204EF18B3741}">
      <dsp:nvSpPr>
        <dsp:cNvPr id="0" name=""/>
        <dsp:cNvSpPr/>
      </dsp:nvSpPr>
      <dsp:spPr>
        <a:xfrm>
          <a:off x="1058686" y="2293338"/>
          <a:ext cx="6828013" cy="9166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008" tIns="97008" rIns="97008" bIns="97008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Transformers:</a:t>
          </a:r>
          <a:br>
            <a:rPr lang="en-US" sz="1700" kern="1200"/>
          </a:br>
          <a:r>
            <a:rPr lang="en-US" sz="1700" kern="1200"/>
            <a:t>Currently the best. They process whole sequences at once and use attention to extract the most meaningful brain activity.</a:t>
          </a:r>
        </a:p>
      </dsp:txBody>
      <dsp:txXfrm>
        <a:off x="1058686" y="2293338"/>
        <a:ext cx="6828013" cy="916611"/>
      </dsp:txXfrm>
    </dsp:sp>
    <dsp:sp modelId="{A52A4704-8883-4A3F-B20A-E7828D1088D3}">
      <dsp:nvSpPr>
        <dsp:cNvPr id="0" name=""/>
        <dsp:cNvSpPr/>
      </dsp:nvSpPr>
      <dsp:spPr>
        <a:xfrm>
          <a:off x="0" y="3439103"/>
          <a:ext cx="7886700" cy="91661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3B2CFF-C9CF-439A-83F8-D4EB2BF86A24}">
      <dsp:nvSpPr>
        <dsp:cNvPr id="0" name=""/>
        <dsp:cNvSpPr/>
      </dsp:nvSpPr>
      <dsp:spPr>
        <a:xfrm>
          <a:off x="277275" y="3645341"/>
          <a:ext cx="504136" cy="50413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13767C-5F48-401B-A37E-7018FBB6200B}">
      <dsp:nvSpPr>
        <dsp:cNvPr id="0" name=""/>
        <dsp:cNvSpPr/>
      </dsp:nvSpPr>
      <dsp:spPr>
        <a:xfrm>
          <a:off x="1058686" y="3439103"/>
          <a:ext cx="6828013" cy="9166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008" tIns="97008" rIns="97008" bIns="97008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Generative Models:</a:t>
          </a:r>
          <a:br>
            <a:rPr lang="en-US" sz="1700" kern="1200"/>
          </a:br>
          <a:r>
            <a:rPr lang="en-US" sz="1700" kern="1200"/>
            <a:t>Help fill missing brain signal segments and improve decoding with small datasets.</a:t>
          </a:r>
        </a:p>
      </dsp:txBody>
      <dsp:txXfrm>
        <a:off x="1058686" y="3439103"/>
        <a:ext cx="6828013" cy="9166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jpe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85F55C16-BC21-49EF-A4FF-C3155BB93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0" y="173419"/>
            <a:ext cx="7588248" cy="19527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 u="sng" dirty="0"/>
              <a:t>Deep Learning for Brain-to-Text Decoding</a:t>
            </a: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0C5F069E-AFE6-4825-8945-46F2918A5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4587427" cy="6858000"/>
          </a:xfrm>
          <a:custGeom>
            <a:avLst/>
            <a:gdLst>
              <a:gd name="connsiteX0" fmla="*/ 0 w 6116569"/>
              <a:gd name="connsiteY0" fmla="*/ 0 h 6879321"/>
              <a:gd name="connsiteX1" fmla="*/ 2935851 w 6116569"/>
              <a:gd name="connsiteY1" fmla="*/ 0 h 6879321"/>
              <a:gd name="connsiteX2" fmla="*/ 3238280 w 6116569"/>
              <a:gd name="connsiteY2" fmla="*/ 31980 h 6879321"/>
              <a:gd name="connsiteX3" fmla="*/ 3660541 w 6116569"/>
              <a:gd name="connsiteY3" fmla="*/ 550772 h 6879321"/>
              <a:gd name="connsiteX4" fmla="*/ 3808902 w 6116569"/>
              <a:gd name="connsiteY4" fmla="*/ 589860 h 6879321"/>
              <a:gd name="connsiteX5" fmla="*/ 4413762 w 6116569"/>
              <a:gd name="connsiteY5" fmla="*/ 625393 h 6879321"/>
              <a:gd name="connsiteX6" fmla="*/ 4567830 w 6116569"/>
              <a:gd name="connsiteY6" fmla="*/ 721333 h 6879321"/>
              <a:gd name="connsiteX7" fmla="*/ 4171247 w 6116569"/>
              <a:gd name="connsiteY7" fmla="*/ 792401 h 6879321"/>
              <a:gd name="connsiteX8" fmla="*/ 4376671 w 6116569"/>
              <a:gd name="connsiteY8" fmla="*/ 842148 h 6879321"/>
              <a:gd name="connsiteX9" fmla="*/ 4527887 w 6116569"/>
              <a:gd name="connsiteY9" fmla="*/ 813722 h 6879321"/>
              <a:gd name="connsiteX10" fmla="*/ 4633452 w 6116569"/>
              <a:gd name="connsiteY10" fmla="*/ 799508 h 6879321"/>
              <a:gd name="connsiteX11" fmla="*/ 4947293 w 6116569"/>
              <a:gd name="connsiteY11" fmla="*/ 870576 h 6879321"/>
              <a:gd name="connsiteX12" fmla="*/ 5263988 w 6116569"/>
              <a:gd name="connsiteY12" fmla="*/ 820828 h 6879321"/>
              <a:gd name="connsiteX13" fmla="*/ 5249723 w 6116569"/>
              <a:gd name="connsiteY13" fmla="*/ 895449 h 6879321"/>
              <a:gd name="connsiteX14" fmla="*/ 4744723 w 6116569"/>
              <a:gd name="connsiteY14" fmla="*/ 1197485 h 6879321"/>
              <a:gd name="connsiteX15" fmla="*/ 4767548 w 6116569"/>
              <a:gd name="connsiteY15" fmla="*/ 1346727 h 6879321"/>
              <a:gd name="connsiteX16" fmla="*/ 4539299 w 6116569"/>
              <a:gd name="connsiteY16" fmla="*/ 1421348 h 6879321"/>
              <a:gd name="connsiteX17" fmla="*/ 4607773 w 6116569"/>
              <a:gd name="connsiteY17" fmla="*/ 1485309 h 6879321"/>
              <a:gd name="connsiteX18" fmla="*/ 4579242 w 6116569"/>
              <a:gd name="connsiteY18" fmla="*/ 1535055 h 6879321"/>
              <a:gd name="connsiteX19" fmla="*/ 5278255 w 6116569"/>
              <a:gd name="connsiteY19" fmla="*/ 1609676 h 6879321"/>
              <a:gd name="connsiteX20" fmla="*/ 5771843 w 6116569"/>
              <a:gd name="connsiteY20" fmla="*/ 1630997 h 6879321"/>
              <a:gd name="connsiteX21" fmla="*/ 6105656 w 6116569"/>
              <a:gd name="connsiteY21" fmla="*/ 1748257 h 6879321"/>
              <a:gd name="connsiteX22" fmla="*/ 5691955 w 6116569"/>
              <a:gd name="connsiteY22" fmla="*/ 2167555 h 6879321"/>
              <a:gd name="connsiteX23" fmla="*/ 5475118 w 6116569"/>
              <a:gd name="connsiteY23" fmla="*/ 2348776 h 6879321"/>
              <a:gd name="connsiteX24" fmla="*/ 5826051 w 6116569"/>
              <a:gd name="connsiteY24" fmla="*/ 2291922 h 6879321"/>
              <a:gd name="connsiteX25" fmla="*/ 5552153 w 6116569"/>
              <a:gd name="connsiteY25" fmla="*/ 2597513 h 6879321"/>
              <a:gd name="connsiteX26" fmla="*/ 5603508 w 6116569"/>
              <a:gd name="connsiteY26" fmla="*/ 2647260 h 6879321"/>
              <a:gd name="connsiteX27" fmla="*/ 5700515 w 6116569"/>
              <a:gd name="connsiteY27" fmla="*/ 2679240 h 6879321"/>
              <a:gd name="connsiteX28" fmla="*/ 5246870 w 6116569"/>
              <a:gd name="connsiteY28" fmla="*/ 2888889 h 6879321"/>
              <a:gd name="connsiteX29" fmla="*/ 4836022 w 6116569"/>
              <a:gd name="connsiteY29" fmla="*/ 3169605 h 6879321"/>
              <a:gd name="connsiteX30" fmla="*/ 4736163 w 6116569"/>
              <a:gd name="connsiteY30" fmla="*/ 3233565 h 6879321"/>
              <a:gd name="connsiteX31" fmla="*/ 4853141 w 6116569"/>
              <a:gd name="connsiteY31" fmla="*/ 3233565 h 6879321"/>
              <a:gd name="connsiteX32" fmla="*/ 4944440 w 6116569"/>
              <a:gd name="connsiteY32" fmla="*/ 3226459 h 6879321"/>
              <a:gd name="connsiteX33" fmla="*/ 5109921 w 6116569"/>
              <a:gd name="connsiteY33" fmla="*/ 3283313 h 6879321"/>
              <a:gd name="connsiteX34" fmla="*/ 5694809 w 6116569"/>
              <a:gd name="connsiteY34" fmla="*/ 3141178 h 6879321"/>
              <a:gd name="connsiteX35" fmla="*/ 5566419 w 6116569"/>
              <a:gd name="connsiteY35" fmla="*/ 3301079 h 6879321"/>
              <a:gd name="connsiteX36" fmla="*/ 5415203 w 6116569"/>
              <a:gd name="connsiteY36" fmla="*/ 3397020 h 6879321"/>
              <a:gd name="connsiteX37" fmla="*/ 5612068 w 6116569"/>
              <a:gd name="connsiteY37" fmla="*/ 3432554 h 6879321"/>
              <a:gd name="connsiteX38" fmla="*/ 5206927 w 6116569"/>
              <a:gd name="connsiteY38" fmla="*/ 3599562 h 6879321"/>
              <a:gd name="connsiteX39" fmla="*/ 5301079 w 6116569"/>
              <a:gd name="connsiteY39" fmla="*/ 3723930 h 6879321"/>
              <a:gd name="connsiteX40" fmla="*/ 4507915 w 6116569"/>
              <a:gd name="connsiteY40" fmla="*/ 4306683 h 6879321"/>
              <a:gd name="connsiteX41" fmla="*/ 3982942 w 6116569"/>
              <a:gd name="connsiteY41" fmla="*/ 4587399 h 6879321"/>
              <a:gd name="connsiteX42" fmla="*/ 4185513 w 6116569"/>
              <a:gd name="connsiteY42" fmla="*/ 4541205 h 6879321"/>
              <a:gd name="connsiteX43" fmla="*/ 5212633 w 6116569"/>
              <a:gd name="connsiteY43" fmla="*/ 4455924 h 6879321"/>
              <a:gd name="connsiteX44" fmla="*/ 5312492 w 6116569"/>
              <a:gd name="connsiteY44" fmla="*/ 4473691 h 6879321"/>
              <a:gd name="connsiteX45" fmla="*/ 4596361 w 6116569"/>
              <a:gd name="connsiteY45" fmla="*/ 4818368 h 6879321"/>
              <a:gd name="connsiteX46" fmla="*/ 4873113 w 6116569"/>
              <a:gd name="connsiteY46" fmla="*/ 4885882 h 6879321"/>
              <a:gd name="connsiteX47" fmla="*/ 4935881 w 6116569"/>
              <a:gd name="connsiteY47" fmla="*/ 4914309 h 6879321"/>
              <a:gd name="connsiteX48" fmla="*/ 4873113 w 6116569"/>
              <a:gd name="connsiteY48" fmla="*/ 5003143 h 6879321"/>
              <a:gd name="connsiteX49" fmla="*/ 4721898 w 6116569"/>
              <a:gd name="connsiteY49" fmla="*/ 5095530 h 6879321"/>
              <a:gd name="connsiteX50" fmla="*/ 5132745 w 6116569"/>
              <a:gd name="connsiteY50" fmla="*/ 4949842 h 6879321"/>
              <a:gd name="connsiteX51" fmla="*/ 5101362 w 6116569"/>
              <a:gd name="connsiteY51" fmla="*/ 5081317 h 6879321"/>
              <a:gd name="connsiteX52" fmla="*/ 5138452 w 6116569"/>
              <a:gd name="connsiteY52" fmla="*/ 5198578 h 6879321"/>
              <a:gd name="connsiteX53" fmla="*/ 4904497 w 6116569"/>
              <a:gd name="connsiteY53" fmla="*/ 5362033 h 6879321"/>
              <a:gd name="connsiteX54" fmla="*/ 4579242 w 6116569"/>
              <a:gd name="connsiteY54" fmla="*/ 5674729 h 6879321"/>
              <a:gd name="connsiteX55" fmla="*/ 4253988 w 6116569"/>
              <a:gd name="connsiteY55" fmla="*/ 5884379 h 6879321"/>
              <a:gd name="connsiteX56" fmla="*/ 3985795 w 6116569"/>
              <a:gd name="connsiteY56" fmla="*/ 6069153 h 6879321"/>
              <a:gd name="connsiteX57" fmla="*/ 4231163 w 6116569"/>
              <a:gd name="connsiteY57" fmla="*/ 6030066 h 6879321"/>
              <a:gd name="connsiteX58" fmla="*/ 3814609 w 6116569"/>
              <a:gd name="connsiteY58" fmla="*/ 6317889 h 6879321"/>
              <a:gd name="connsiteX59" fmla="*/ 3751840 w 6116569"/>
              <a:gd name="connsiteY59" fmla="*/ 6339209 h 6879321"/>
              <a:gd name="connsiteX60" fmla="*/ 3089919 w 6116569"/>
              <a:gd name="connsiteY60" fmla="*/ 6563071 h 6879321"/>
              <a:gd name="connsiteX61" fmla="*/ 2961529 w 6116569"/>
              <a:gd name="connsiteY61" fmla="*/ 6662566 h 6879321"/>
              <a:gd name="connsiteX62" fmla="*/ 3107038 w 6116569"/>
              <a:gd name="connsiteY62" fmla="*/ 6673226 h 6879321"/>
              <a:gd name="connsiteX63" fmla="*/ 3594919 w 6116569"/>
              <a:gd name="connsiteY63" fmla="*/ 6591499 h 6879321"/>
              <a:gd name="connsiteX64" fmla="*/ 3261106 w 6116569"/>
              <a:gd name="connsiteY64" fmla="*/ 6726527 h 6879321"/>
              <a:gd name="connsiteX65" fmla="*/ 3620597 w 6116569"/>
              <a:gd name="connsiteY65" fmla="*/ 6740740 h 6879321"/>
              <a:gd name="connsiteX66" fmla="*/ 3703337 w 6116569"/>
              <a:gd name="connsiteY66" fmla="*/ 6826020 h 6879321"/>
              <a:gd name="connsiteX67" fmla="*/ 3689072 w 6116569"/>
              <a:gd name="connsiteY67" fmla="*/ 6879321 h 6879321"/>
              <a:gd name="connsiteX68" fmla="*/ 0 w 6116569"/>
              <a:gd name="connsiteY68" fmla="*/ 6879321 h 687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8" name="Graphic 57" descr="Robot">
            <a:extLst>
              <a:ext uri="{FF2B5EF4-FFF2-40B4-BE49-F238E27FC236}">
                <a16:creationId xmlns:a16="http://schemas.microsoft.com/office/drawing/2014/main" id="{8F27098C-2920-870F-6C05-FBF8972CA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0850" y="2317508"/>
            <a:ext cx="2396403" cy="2396403"/>
          </a:xfrm>
          <a:prstGeom prst="rect">
            <a:avLst/>
          </a:prstGeom>
        </p:spPr>
      </p:pic>
      <p:sp>
        <p:nvSpPr>
          <p:cNvPr id="54" name="Content Placeholder 2"/>
          <p:cNvSpPr>
            <a:spLocks noGrp="1"/>
          </p:cNvSpPr>
          <p:nvPr>
            <p:ph idx="1"/>
          </p:nvPr>
        </p:nvSpPr>
        <p:spPr>
          <a:xfrm>
            <a:off x="4565871" y="3004876"/>
            <a:ext cx="3829048" cy="36797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u="sng" dirty="0"/>
              <a:t>Advance Machine Learning - Final Presentation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Presented by: Vidushi Villyal</a:t>
            </a:r>
          </a:p>
          <a:p>
            <a:pPr marL="0" indent="0">
              <a:buNone/>
            </a:pPr>
            <a:r>
              <a:rPr lang="en-US" sz="2000" b="1" dirty="0"/>
              <a:t>Instructor: CJ Wu</a:t>
            </a:r>
          </a:p>
          <a:p>
            <a:pPr marL="0" indent="0">
              <a:buNone/>
            </a:pPr>
            <a:r>
              <a:rPr lang="en-US" sz="2000" b="1" dirty="0"/>
              <a:t>December 4</a:t>
            </a:r>
            <a:r>
              <a:rPr lang="en-US" sz="2000" b="1" baseline="30000" dirty="0"/>
              <a:t>th</a:t>
            </a:r>
            <a:r>
              <a:rPr lang="en-US" sz="2000" b="1" dirty="0"/>
              <a:t>, 2025</a:t>
            </a: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254B6747-91BB-1AAB-8C2E-E2E45CE018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28"/>
    </mc:Choice>
    <mc:Fallback>
      <p:transition spd="slow" advTm="21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ircuit board background">
            <a:extLst>
              <a:ext uri="{FF2B5EF4-FFF2-40B4-BE49-F238E27FC236}">
                <a16:creationId xmlns:a16="http://schemas.microsoft.com/office/drawing/2014/main" id="{9C23A132-8CFA-F76C-86B8-CEE756E83DE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19394" b="909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39701"/>
            <a:ext cx="7886700" cy="1346200"/>
          </a:xfrm>
        </p:spPr>
        <p:txBody>
          <a:bodyPr>
            <a:normAutofit/>
          </a:bodyPr>
          <a:lstStyle/>
          <a:p>
            <a:r>
              <a:rPr lang="en-US" b="1" u="sng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200"/>
              <a:t>Brain-to-text decoding is moving from research labs toward real-world impact.</a:t>
            </a:r>
            <a:br>
              <a:rPr lang="en-US" sz="2200"/>
            </a:br>
            <a:r>
              <a:rPr lang="en-US" sz="2200"/>
              <a:t>As sensors improve and deep learning models evolve, we may soon see fluent, natural communication directly from brain activity.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200"/>
          </a:p>
          <a:p>
            <a:pPr marL="0" indent="0">
              <a:lnSpc>
                <a:spcPct val="90000"/>
              </a:lnSpc>
              <a:buNone/>
            </a:pPr>
            <a:r>
              <a:rPr lang="en-US" sz="2200"/>
              <a:t>This technology has the potential to: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/>
              <a:t>Give a voice to people who cannot speak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/>
              <a:t>Transform human-AI interaction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/>
              <a:t>Deepen scientific understanding of language in the brain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200"/>
              <a:t>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200"/>
              <a:t>The future of communication may truly begin inside the mind.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200"/>
          </a:p>
        </p:txBody>
      </p:sp>
      <p:pic>
        <p:nvPicPr>
          <p:cNvPr id="43" name="Audio 42">
            <a:extLst>
              <a:ext uri="{FF2B5EF4-FFF2-40B4-BE49-F238E27FC236}">
                <a16:creationId xmlns:a16="http://schemas.microsoft.com/office/drawing/2014/main" id="{82B7E1CB-6426-7F91-43A6-A5AB72628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69"/>
    </mc:Choice>
    <mc:Fallback>
      <p:transition spd="slow" advTm="21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120" y="350196"/>
            <a:ext cx="4475520" cy="1624520"/>
          </a:xfrm>
        </p:spPr>
        <p:txBody>
          <a:bodyPr anchor="ctr">
            <a:normAutofit/>
          </a:bodyPr>
          <a:lstStyle/>
          <a:p>
            <a:r>
              <a:rPr lang="en-US" sz="3500" b="1" u="sng" dirty="0"/>
              <a:t>What Is Brain-to-Text Decoding?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/>
              <a:t>Brain-to-text decoding is a technology that translates brain signals into written text.</a:t>
            </a:r>
            <a:br>
              <a:rPr lang="en-US" sz="1700"/>
            </a:br>
            <a:r>
              <a:rPr lang="en-US" sz="1700"/>
              <a:t>It uses patterns from electrical or magnetic brain activity to figure out what a person </a:t>
            </a:r>
            <a:r>
              <a:rPr lang="en-US" sz="1700" i="1"/>
              <a:t>intends</a:t>
            </a:r>
            <a:r>
              <a:rPr lang="en-US" sz="1700"/>
              <a:t> to say, even if no sound is produced.</a:t>
            </a:r>
          </a:p>
          <a:p>
            <a:endParaRPr lang="en-US" sz="1700"/>
          </a:p>
          <a:p>
            <a:r>
              <a:rPr lang="en-US" sz="1700"/>
              <a:t>This field is becoming crucial for people who cannot speak due to paralysis, stroke, ALS, or neurological damage.</a:t>
            </a:r>
          </a:p>
          <a:p>
            <a:pPr marL="0" indent="0">
              <a:buNone/>
            </a:pPr>
            <a:endParaRPr lang="en-US" sz="1700"/>
          </a:p>
          <a:p>
            <a:endParaRPr sz="1700"/>
          </a:p>
        </p:txBody>
      </p:sp>
      <p:pic>
        <p:nvPicPr>
          <p:cNvPr id="22" name="Picture 21" descr="Angle view of circuit shaped like a brain">
            <a:extLst>
              <a:ext uri="{FF2B5EF4-FFF2-40B4-BE49-F238E27FC236}">
                <a16:creationId xmlns:a16="http://schemas.microsoft.com/office/drawing/2014/main" id="{E3ABD8BA-717E-48BB-5FEC-A52E1E284C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797" r="26652" b="1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  <p:pic>
        <p:nvPicPr>
          <p:cNvPr id="23" name="Audio 22">
            <a:extLst>
              <a:ext uri="{FF2B5EF4-FFF2-40B4-BE49-F238E27FC236}">
                <a16:creationId xmlns:a16="http://schemas.microsoft.com/office/drawing/2014/main" id="{2EA499DD-73C5-CF42-A88F-41308844D7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68"/>
    </mc:Choice>
    <mc:Fallback>
      <p:transition spd="slow" advTm="25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476" y="615203"/>
            <a:ext cx="6738937" cy="1118394"/>
          </a:xfrm>
        </p:spPr>
        <p:txBody>
          <a:bodyPr anchor="t">
            <a:normAutofit/>
          </a:bodyPr>
          <a:lstStyle/>
          <a:p>
            <a:r>
              <a:rPr lang="en-US" sz="3500" b="1" u="sng" dirty="0"/>
              <a:t>Why This Topic Matters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705090B-75C3-B1B0-098B-7EE0179797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6574242"/>
              </p:ext>
            </p:extLst>
          </p:nvPr>
        </p:nvGraphicFramePr>
        <p:xfrm>
          <a:off x="757237" y="1847849"/>
          <a:ext cx="7496175" cy="42545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1" name="Audio 60">
            <a:extLst>
              <a:ext uri="{FF2B5EF4-FFF2-40B4-BE49-F238E27FC236}">
                <a16:creationId xmlns:a16="http://schemas.microsoft.com/office/drawing/2014/main" id="{18F4A1EE-A193-A4D8-539F-5BCFA6BCB5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44"/>
    </mc:Choice>
    <mc:Fallback>
      <p:transition spd="slow" advTm="22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256032"/>
            <a:ext cx="7879842" cy="1014984"/>
          </a:xfrm>
        </p:spPr>
        <p:txBody>
          <a:bodyPr anchor="b">
            <a:normAutofit/>
          </a:bodyPr>
          <a:lstStyle/>
          <a:p>
            <a:r>
              <a:rPr lang="en-US" b="1" u="sng" dirty="0"/>
              <a:t>How Deep Learning Fits In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1634502"/>
            <a:ext cx="783869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1538176"/>
            <a:ext cx="1405092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F540B1F8-57F7-5E91-6792-3F61FF2D80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3135638"/>
              </p:ext>
            </p:extLst>
          </p:nvPr>
        </p:nvGraphicFramePr>
        <p:xfrm>
          <a:off x="628650" y="1926266"/>
          <a:ext cx="78867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8" name="Audio 47">
            <a:extLst>
              <a:ext uri="{FF2B5EF4-FFF2-40B4-BE49-F238E27FC236}">
                <a16:creationId xmlns:a16="http://schemas.microsoft.com/office/drawing/2014/main" id="{F2B3F37F-DCE9-8294-E3AA-66C8FD5C2F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87"/>
    </mc:Choice>
    <mc:Fallback>
      <p:transition spd="slow" advTm="18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256032"/>
            <a:ext cx="7879842" cy="1014984"/>
          </a:xfrm>
        </p:spPr>
        <p:txBody>
          <a:bodyPr anchor="b">
            <a:normAutofit/>
          </a:bodyPr>
          <a:lstStyle/>
          <a:p>
            <a:r>
              <a:rPr lang="en-US" b="1" u="sng" dirty="0"/>
              <a:t>Key Deep Learning Models Used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1634502"/>
            <a:ext cx="783869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1538176"/>
            <a:ext cx="1405092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3" name="Content Placeholder 2">
            <a:extLst>
              <a:ext uri="{FF2B5EF4-FFF2-40B4-BE49-F238E27FC236}">
                <a16:creationId xmlns:a16="http://schemas.microsoft.com/office/drawing/2014/main" id="{70FDE38C-DC58-107C-365A-F9EAEE3222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0952471"/>
              </p:ext>
            </p:extLst>
          </p:nvPr>
        </p:nvGraphicFramePr>
        <p:xfrm>
          <a:off x="628650" y="1926266"/>
          <a:ext cx="78867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7" name="Audio 76">
            <a:extLst>
              <a:ext uri="{FF2B5EF4-FFF2-40B4-BE49-F238E27FC236}">
                <a16:creationId xmlns:a16="http://schemas.microsoft.com/office/drawing/2014/main" id="{AAB022D1-E80A-8BC6-5DD0-3AA52EE164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09"/>
    </mc:Choice>
    <mc:Fallback>
      <p:transition spd="slow" advTm="49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8086" y="0"/>
            <a:ext cx="5565913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6299" y="609600"/>
            <a:ext cx="3419062" cy="133083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1" u="sng" dirty="0"/>
              <a:t>Breakthrough Research That Pushed the Field Forward</a:t>
            </a:r>
          </a:p>
        </p:txBody>
      </p:sp>
      <p:pic>
        <p:nvPicPr>
          <p:cNvPr id="12" name="Picture 11" descr="Red Triangles">
            <a:extLst>
              <a:ext uri="{FF2B5EF4-FFF2-40B4-BE49-F238E27FC236}">
                <a16:creationId xmlns:a16="http://schemas.microsoft.com/office/drawing/2014/main" id="{F7A18B66-0F79-D603-87A5-DDC0206C14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218" r="23890" b="-1"/>
          <a:stretch>
            <a:fillRect/>
          </a:stretch>
        </p:blipFill>
        <p:spPr>
          <a:xfrm>
            <a:off x="20" y="10"/>
            <a:ext cx="5176278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0348" y="2194102"/>
            <a:ext cx="3105010" cy="390858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200" b="1"/>
              <a:t>1. Stanford (2023–2024):</a:t>
            </a:r>
            <a:endParaRPr lang="en-US" sz="120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/>
              <a:t>Used intracortical signals + Transformers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/>
              <a:t>Reached </a:t>
            </a:r>
            <a:r>
              <a:rPr lang="en-US" sz="1200" b="1"/>
              <a:t>62 words per minute</a:t>
            </a:r>
            <a:endParaRPr lang="en-US" sz="120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/>
              <a:t>Closest performance to natural typing so far</a:t>
            </a:r>
          </a:p>
          <a:p>
            <a:pPr marL="0" indent="0">
              <a:lnSpc>
                <a:spcPct val="90000"/>
              </a:lnSpc>
              <a:buNone/>
            </a:pPr>
            <a:endParaRPr lang="en-US" sz="1200" b="1"/>
          </a:p>
          <a:p>
            <a:pPr marL="0" indent="0">
              <a:lnSpc>
                <a:spcPct val="90000"/>
              </a:lnSpc>
              <a:buNone/>
            </a:pPr>
            <a:r>
              <a:rPr lang="en-US" sz="1200" b="1"/>
              <a:t>2. UCSF (BRAVO Project):</a:t>
            </a:r>
            <a:endParaRPr lang="en-US" sz="120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/>
              <a:t>Decoded entire sentences from brain activity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/>
              <a:t>Achieved ~15 WPM in paralyzed individuals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200" b="1"/>
          </a:p>
          <a:p>
            <a:pPr marL="0" indent="0">
              <a:lnSpc>
                <a:spcPct val="90000"/>
              </a:lnSpc>
              <a:buNone/>
            </a:pPr>
            <a:r>
              <a:rPr lang="en-US" sz="1200" b="1"/>
              <a:t>3. Meta AI (2023):</a:t>
            </a:r>
            <a:endParaRPr lang="en-US" sz="120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/>
              <a:t>First strong </a:t>
            </a:r>
            <a:r>
              <a:rPr lang="en-US" sz="1200" b="1"/>
              <a:t>non-invasive</a:t>
            </a:r>
            <a:r>
              <a:rPr lang="en-US" sz="1200"/>
              <a:t> decoder using MEG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/>
              <a:t>Reconstructed meaning from brain activity without surgery</a:t>
            </a:r>
          </a:p>
          <a:p>
            <a:pPr>
              <a:lnSpc>
                <a:spcPct val="90000"/>
              </a:lnSpc>
            </a:pPr>
            <a:r>
              <a:rPr lang="en-US" sz="1200"/>
              <a:t>These breakthroughs show rapid progress toward real-world communication tools.</a:t>
            </a:r>
          </a:p>
          <a:p>
            <a:pPr>
              <a:lnSpc>
                <a:spcPct val="90000"/>
              </a:lnSpc>
            </a:pPr>
            <a:endParaRPr lang="en-US" sz="1200"/>
          </a:p>
        </p:txBody>
      </p:sp>
      <p:pic>
        <p:nvPicPr>
          <p:cNvPr id="43" name="Audio 42">
            <a:extLst>
              <a:ext uri="{FF2B5EF4-FFF2-40B4-BE49-F238E27FC236}">
                <a16:creationId xmlns:a16="http://schemas.microsoft.com/office/drawing/2014/main" id="{9DFF1FE5-592B-7A91-E6EE-A6FCA10788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51"/>
    </mc:Choice>
    <mc:Fallback>
      <p:transition spd="slow" advTm="29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5408913-B323-422F-B521-2957A5B7F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770EBD-5B77-46EC-BF58-EF27ACD6B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194" y="0"/>
            <a:ext cx="5474982" cy="6858000"/>
          </a:xfrm>
          <a:custGeom>
            <a:avLst/>
            <a:gdLst>
              <a:gd name="connsiteX0" fmla="*/ 1008599 w 7299977"/>
              <a:gd name="connsiteY0" fmla="*/ 0 h 6858000"/>
              <a:gd name="connsiteX1" fmla="*/ 4420653 w 7299977"/>
              <a:gd name="connsiteY1" fmla="*/ 0 h 6858000"/>
              <a:gd name="connsiteX2" fmla="*/ 5511704 w 7299977"/>
              <a:gd name="connsiteY2" fmla="*/ 0 h 6858000"/>
              <a:gd name="connsiteX3" fmla="*/ 7299977 w 7299977"/>
              <a:gd name="connsiteY3" fmla="*/ 0 h 6858000"/>
              <a:gd name="connsiteX4" fmla="*/ 7299977 w 7299977"/>
              <a:gd name="connsiteY4" fmla="*/ 6858000 h 6858000"/>
              <a:gd name="connsiteX5" fmla="*/ 5511704 w 7299977"/>
              <a:gd name="connsiteY5" fmla="*/ 6858000 h 6858000"/>
              <a:gd name="connsiteX6" fmla="*/ 4420653 w 7299977"/>
              <a:gd name="connsiteY6" fmla="*/ 6858000 h 6858000"/>
              <a:gd name="connsiteX7" fmla="*/ 1592997 w 7299977"/>
              <a:gd name="connsiteY7" fmla="*/ 6858000 h 6858000"/>
              <a:gd name="connsiteX8" fmla="*/ 1232473 w 7299977"/>
              <a:gd name="connsiteY8" fmla="*/ 6658805 h 6858000"/>
              <a:gd name="connsiteX9" fmla="*/ 1075471 w 7299977"/>
              <a:gd name="connsiteY9" fmla="*/ 6431153 h 6858000"/>
              <a:gd name="connsiteX10" fmla="*/ 1020229 w 7299977"/>
              <a:gd name="connsiteY10" fmla="*/ 6367127 h 6858000"/>
              <a:gd name="connsiteX11" fmla="*/ 883579 w 7299977"/>
              <a:gd name="connsiteY11" fmla="*/ 6281757 h 6858000"/>
              <a:gd name="connsiteX12" fmla="*/ 645167 w 7299977"/>
              <a:gd name="connsiteY12" fmla="*/ 6100347 h 6858000"/>
              <a:gd name="connsiteX13" fmla="*/ 732391 w 7299977"/>
              <a:gd name="connsiteY13" fmla="*/ 6057663 h 6858000"/>
              <a:gd name="connsiteX14" fmla="*/ 985339 w 7299977"/>
              <a:gd name="connsiteY14" fmla="*/ 6167932 h 6858000"/>
              <a:gd name="connsiteX15" fmla="*/ 1168509 w 7299977"/>
              <a:gd name="connsiteY15" fmla="*/ 6196388 h 6858000"/>
              <a:gd name="connsiteX16" fmla="*/ 909746 w 7299977"/>
              <a:gd name="connsiteY16" fmla="*/ 6004307 h 6858000"/>
              <a:gd name="connsiteX17" fmla="*/ 659704 w 7299977"/>
              <a:gd name="connsiteY17" fmla="*/ 5755314 h 6858000"/>
              <a:gd name="connsiteX18" fmla="*/ 851597 w 7299977"/>
              <a:gd name="connsiteY18" fmla="*/ 5801555 h 6858000"/>
              <a:gd name="connsiteX19" fmla="*/ 860319 w 7299977"/>
              <a:gd name="connsiteY19" fmla="*/ 5769542 h 6858000"/>
              <a:gd name="connsiteX20" fmla="*/ 691686 w 7299977"/>
              <a:gd name="connsiteY20" fmla="*/ 5474306 h 6858000"/>
              <a:gd name="connsiteX21" fmla="*/ 610278 w 7299977"/>
              <a:gd name="connsiteY21" fmla="*/ 5353367 h 6858000"/>
              <a:gd name="connsiteX22" fmla="*/ 238123 w 7299977"/>
              <a:gd name="connsiteY22" fmla="*/ 4994104 h 6858000"/>
              <a:gd name="connsiteX23" fmla="*/ 592833 w 7299977"/>
              <a:gd name="connsiteY23" fmla="*/ 5154171 h 6858000"/>
              <a:gd name="connsiteX24" fmla="*/ 226494 w 7299977"/>
              <a:gd name="connsiteY24" fmla="*/ 4805580 h 6858000"/>
              <a:gd name="connsiteX25" fmla="*/ 49139 w 7299977"/>
              <a:gd name="connsiteY25" fmla="*/ 4677526 h 6858000"/>
              <a:gd name="connsiteX26" fmla="*/ 5527 w 7299977"/>
              <a:gd name="connsiteY26" fmla="*/ 4602828 h 6858000"/>
              <a:gd name="connsiteX27" fmla="*/ 84029 w 7299977"/>
              <a:gd name="connsiteY27" fmla="*/ 4585042 h 6858000"/>
              <a:gd name="connsiteX28" fmla="*/ 325347 w 7299977"/>
              <a:gd name="connsiteY28" fmla="*/ 4613499 h 6858000"/>
              <a:gd name="connsiteX29" fmla="*/ 25879 w 7299977"/>
              <a:gd name="connsiteY29" fmla="*/ 4378734 h 6858000"/>
              <a:gd name="connsiteX30" fmla="*/ 249753 w 7299977"/>
              <a:gd name="connsiteY30" fmla="*/ 4414305 h 6858000"/>
              <a:gd name="connsiteX31" fmla="*/ 313718 w 7299977"/>
              <a:gd name="connsiteY31" fmla="*/ 4321821 h 6858000"/>
              <a:gd name="connsiteX32" fmla="*/ 418386 w 7299977"/>
              <a:gd name="connsiteY32" fmla="*/ 4172424 h 6858000"/>
              <a:gd name="connsiteX33" fmla="*/ 491072 w 7299977"/>
              <a:gd name="connsiteY33" fmla="*/ 4090612 h 6858000"/>
              <a:gd name="connsiteX34" fmla="*/ 520147 w 7299977"/>
              <a:gd name="connsiteY34" fmla="*/ 3827390 h 6858000"/>
              <a:gd name="connsiteX35" fmla="*/ 459090 w 7299977"/>
              <a:gd name="connsiteY35" fmla="*/ 3539269 h 6858000"/>
              <a:gd name="connsiteX36" fmla="*/ 290458 w 7299977"/>
              <a:gd name="connsiteY36" fmla="*/ 3393429 h 6858000"/>
              <a:gd name="connsiteX37" fmla="*/ 339884 w 7299977"/>
              <a:gd name="connsiteY37" fmla="*/ 3229805 h 6858000"/>
              <a:gd name="connsiteX38" fmla="*/ 697501 w 7299977"/>
              <a:gd name="connsiteY38" fmla="*/ 3329402 h 6858000"/>
              <a:gd name="connsiteX39" fmla="*/ 165437 w 7299977"/>
              <a:gd name="connsiteY39" fmla="*/ 2941684 h 6858000"/>
              <a:gd name="connsiteX40" fmla="*/ 255568 w 7299977"/>
              <a:gd name="connsiteY40" fmla="*/ 2923898 h 6858000"/>
              <a:gd name="connsiteX41" fmla="*/ 578296 w 7299977"/>
              <a:gd name="connsiteY41" fmla="*/ 2703362 h 6858000"/>
              <a:gd name="connsiteX42" fmla="*/ 595740 w 7299977"/>
              <a:gd name="connsiteY42" fmla="*/ 2692689 h 6858000"/>
              <a:gd name="connsiteX43" fmla="*/ 650982 w 7299977"/>
              <a:gd name="connsiteY43" fmla="*/ 2553965 h 6858000"/>
              <a:gd name="connsiteX44" fmla="*/ 825429 w 7299977"/>
              <a:gd name="connsiteY44" fmla="*/ 2532623 h 6858000"/>
              <a:gd name="connsiteX45" fmla="*/ 970802 w 7299977"/>
              <a:gd name="connsiteY45" fmla="*/ 2564636 h 6858000"/>
              <a:gd name="connsiteX46" fmla="*/ 1127805 w 7299977"/>
              <a:gd name="connsiteY46" fmla="*/ 2525509 h 6858000"/>
              <a:gd name="connsiteX47" fmla="*/ 1267362 w 7299977"/>
              <a:gd name="connsiteY47" fmla="*/ 2543294 h 6858000"/>
              <a:gd name="connsiteX48" fmla="*/ 1386568 w 7299977"/>
              <a:gd name="connsiteY48" fmla="*/ 2518395 h 6858000"/>
              <a:gd name="connsiteX49" fmla="*/ 1270270 w 7299977"/>
              <a:gd name="connsiteY49" fmla="*/ 2401012 h 6858000"/>
              <a:gd name="connsiteX50" fmla="*/ 1107453 w 7299977"/>
              <a:gd name="connsiteY50" fmla="*/ 2401012 h 6858000"/>
              <a:gd name="connsiteX51" fmla="*/ 991154 w 7299977"/>
              <a:gd name="connsiteY51" fmla="*/ 2326314 h 6858000"/>
              <a:gd name="connsiteX52" fmla="*/ 880671 w 7299977"/>
              <a:gd name="connsiteY52" fmla="*/ 2191146 h 6858000"/>
              <a:gd name="connsiteX53" fmla="*/ 491072 w 7299977"/>
              <a:gd name="connsiteY53" fmla="*/ 1974165 h 6858000"/>
              <a:gd name="connsiteX54" fmla="*/ 421293 w 7299977"/>
              <a:gd name="connsiteY54" fmla="*/ 1892353 h 6858000"/>
              <a:gd name="connsiteX55" fmla="*/ 1531941 w 7299977"/>
              <a:gd name="connsiteY55" fmla="*/ 2208931 h 6858000"/>
              <a:gd name="connsiteX56" fmla="*/ 1188861 w 7299977"/>
              <a:gd name="connsiteY56" fmla="*/ 2077320 h 6858000"/>
              <a:gd name="connsiteX57" fmla="*/ 1421458 w 7299977"/>
              <a:gd name="connsiteY57" fmla="*/ 2102219 h 6858000"/>
              <a:gd name="connsiteX58" fmla="*/ 1549386 w 7299977"/>
              <a:gd name="connsiteY58" fmla="*/ 2013292 h 6858000"/>
              <a:gd name="connsiteX59" fmla="*/ 1549386 w 7299977"/>
              <a:gd name="connsiteY59" fmla="*/ 1984836 h 6858000"/>
              <a:gd name="connsiteX60" fmla="*/ 1453440 w 7299977"/>
              <a:gd name="connsiteY60" fmla="*/ 1903025 h 6858000"/>
              <a:gd name="connsiteX61" fmla="*/ 1398198 w 7299977"/>
              <a:gd name="connsiteY61" fmla="*/ 1849668 h 6858000"/>
              <a:gd name="connsiteX62" fmla="*/ 1247011 w 7299977"/>
              <a:gd name="connsiteY62" fmla="*/ 1657587 h 6858000"/>
              <a:gd name="connsiteX63" fmla="*/ 1354586 w 7299977"/>
              <a:gd name="connsiteY63" fmla="*/ 1636245 h 6858000"/>
              <a:gd name="connsiteX64" fmla="*/ 1395290 w 7299977"/>
              <a:gd name="connsiteY64" fmla="*/ 1597117 h 6858000"/>
              <a:gd name="connsiteX65" fmla="*/ 1366216 w 7299977"/>
              <a:gd name="connsiteY65" fmla="*/ 1540204 h 6858000"/>
              <a:gd name="connsiteX66" fmla="*/ 1031858 w 7299977"/>
              <a:gd name="connsiteY66" fmla="*/ 1365909 h 6858000"/>
              <a:gd name="connsiteX67" fmla="*/ 1005692 w 7299977"/>
              <a:gd name="connsiteY67" fmla="*/ 1230741 h 6858000"/>
              <a:gd name="connsiteX68" fmla="*/ 1069655 w 7299977"/>
              <a:gd name="connsiteY68" fmla="*/ 1209399 h 6858000"/>
              <a:gd name="connsiteX69" fmla="*/ 1142342 w 7299977"/>
              <a:gd name="connsiteY69" fmla="*/ 1220069 h 6858000"/>
              <a:gd name="connsiteX70" fmla="*/ 1084193 w 7299977"/>
              <a:gd name="connsiteY70" fmla="*/ 1113358 h 6858000"/>
              <a:gd name="connsiteX71" fmla="*/ 848689 w 7299977"/>
              <a:gd name="connsiteY71" fmla="*/ 1006647 h 6858000"/>
              <a:gd name="connsiteX72" fmla="*/ 805077 w 7299977"/>
              <a:gd name="connsiteY72" fmla="*/ 949734 h 6858000"/>
              <a:gd name="connsiteX73" fmla="*/ 863226 w 7299977"/>
              <a:gd name="connsiteY73" fmla="*/ 921277 h 6858000"/>
              <a:gd name="connsiteX74" fmla="*/ 906838 w 7299977"/>
              <a:gd name="connsiteY74" fmla="*/ 910606 h 6858000"/>
              <a:gd name="connsiteX75" fmla="*/ 5527 w 7299977"/>
              <a:gd name="connsiteY75" fmla="*/ 465975 h 6858000"/>
              <a:gd name="connsiteX76" fmla="*/ 209049 w 7299977"/>
              <a:gd name="connsiteY76" fmla="*/ 462417 h 6858000"/>
              <a:gd name="connsiteX77" fmla="*/ 409664 w 7299977"/>
              <a:gd name="connsiteY77" fmla="*/ 533558 h 6858000"/>
              <a:gd name="connsiteX78" fmla="*/ 621908 w 7299977"/>
              <a:gd name="connsiteY78" fmla="*/ 522887 h 6858000"/>
              <a:gd name="connsiteX79" fmla="*/ 822522 w 7299977"/>
              <a:gd name="connsiteY79" fmla="*/ 558458 h 6858000"/>
              <a:gd name="connsiteX80" fmla="*/ 996969 w 7299977"/>
              <a:gd name="connsiteY80" fmla="*/ 558458 h 6858000"/>
              <a:gd name="connsiteX81" fmla="*/ 834151 w 7299977"/>
              <a:gd name="connsiteY81" fmla="*/ 505101 h 6858000"/>
              <a:gd name="connsiteX82" fmla="*/ 773095 w 7299977"/>
              <a:gd name="connsiteY82" fmla="*/ 416176 h 6858000"/>
              <a:gd name="connsiteX83" fmla="*/ 793447 w 7299977"/>
              <a:gd name="connsiteY83" fmla="*/ 334364 h 6858000"/>
              <a:gd name="connsiteX84" fmla="*/ 860319 w 7299977"/>
              <a:gd name="connsiteY84" fmla="*/ 359262 h 6858000"/>
              <a:gd name="connsiteX85" fmla="*/ 938820 w 7299977"/>
              <a:gd name="connsiteY85" fmla="*/ 451747 h 6858000"/>
              <a:gd name="connsiteX86" fmla="*/ 956265 w 7299977"/>
              <a:gd name="connsiteY86" fmla="*/ 394834 h 6858000"/>
              <a:gd name="connsiteX87" fmla="*/ 1002784 w 7299977"/>
              <a:gd name="connsiteY87" fmla="*/ 352148 h 6858000"/>
              <a:gd name="connsiteX88" fmla="*/ 1270270 w 7299977"/>
              <a:gd name="connsiteY88" fmla="*/ 373491 h 6858000"/>
              <a:gd name="connsiteX89" fmla="*/ 1092915 w 7299977"/>
              <a:gd name="connsiteY89" fmla="*/ 192082 h 6858000"/>
              <a:gd name="connsiteX90" fmla="*/ 979525 w 7299977"/>
              <a:gd name="connsiteY90" fmla="*/ 163625 h 6858000"/>
              <a:gd name="connsiteX91" fmla="*/ 953358 w 7299977"/>
              <a:gd name="connsiteY91" fmla="*/ 88927 h 6858000"/>
              <a:gd name="connsiteX92" fmla="*/ 1005692 w 7299977"/>
              <a:gd name="connsiteY92" fmla="*/ 71141 h 6858000"/>
              <a:gd name="connsiteX93" fmla="*/ 1267362 w 7299977"/>
              <a:gd name="connsiteY93" fmla="*/ 135168 h 6858000"/>
              <a:gd name="connsiteX94" fmla="*/ 1310975 w 7299977"/>
              <a:gd name="connsiteY94" fmla="*/ 110269 h 6858000"/>
              <a:gd name="connsiteX95" fmla="*/ 1008599 w 7299977"/>
              <a:gd name="connsiteY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7299977" h="6858000">
                <a:moveTo>
                  <a:pt x="1008599" y="0"/>
                </a:moveTo>
                <a:lnTo>
                  <a:pt x="4420653" y="0"/>
                </a:lnTo>
                <a:lnTo>
                  <a:pt x="5511704" y="0"/>
                </a:lnTo>
                <a:lnTo>
                  <a:pt x="7299977" y="0"/>
                </a:lnTo>
                <a:lnTo>
                  <a:pt x="7299977" y="6858000"/>
                </a:lnTo>
                <a:lnTo>
                  <a:pt x="5511704" y="6858000"/>
                </a:lnTo>
                <a:lnTo>
                  <a:pt x="4420653" y="6858000"/>
                </a:lnTo>
                <a:lnTo>
                  <a:pt x="1592997" y="6858000"/>
                </a:lnTo>
                <a:cubicBezTo>
                  <a:pt x="1473792" y="6786859"/>
                  <a:pt x="1360401" y="6701489"/>
                  <a:pt x="1232473" y="6658805"/>
                </a:cubicBezTo>
                <a:cubicBezTo>
                  <a:pt x="1145250" y="6630349"/>
                  <a:pt x="1060933" y="6580550"/>
                  <a:pt x="1075471" y="6431153"/>
                </a:cubicBezTo>
                <a:cubicBezTo>
                  <a:pt x="1078378" y="6388469"/>
                  <a:pt x="1055118" y="6356456"/>
                  <a:pt x="1020229" y="6367127"/>
                </a:cubicBezTo>
                <a:cubicBezTo>
                  <a:pt x="953358" y="6388469"/>
                  <a:pt x="921375" y="6327999"/>
                  <a:pt x="883579" y="6281757"/>
                </a:cubicBezTo>
                <a:cubicBezTo>
                  <a:pt x="816707" y="6199945"/>
                  <a:pt x="752743" y="6114575"/>
                  <a:pt x="645167" y="6100347"/>
                </a:cubicBezTo>
                <a:cubicBezTo>
                  <a:pt x="665519" y="6036320"/>
                  <a:pt x="700408" y="6043434"/>
                  <a:pt x="732391" y="6057663"/>
                </a:cubicBezTo>
                <a:cubicBezTo>
                  <a:pt x="816707" y="6093234"/>
                  <a:pt x="901023" y="6132361"/>
                  <a:pt x="985339" y="6167932"/>
                </a:cubicBezTo>
                <a:cubicBezTo>
                  <a:pt x="1040581" y="6189274"/>
                  <a:pt x="1095822" y="6221287"/>
                  <a:pt x="1168509" y="6196388"/>
                </a:cubicBezTo>
                <a:cubicBezTo>
                  <a:pt x="1104545" y="6068335"/>
                  <a:pt x="996969" y="6043434"/>
                  <a:pt x="909746" y="6004307"/>
                </a:cubicBezTo>
                <a:cubicBezTo>
                  <a:pt x="802169" y="5954508"/>
                  <a:pt x="738206" y="5862025"/>
                  <a:pt x="659704" y="5755314"/>
                </a:cubicBezTo>
                <a:cubicBezTo>
                  <a:pt x="738206" y="5726858"/>
                  <a:pt x="787632" y="5805112"/>
                  <a:pt x="851597" y="5801555"/>
                </a:cubicBezTo>
                <a:cubicBezTo>
                  <a:pt x="854504" y="5790884"/>
                  <a:pt x="860319" y="5769542"/>
                  <a:pt x="860319" y="5769542"/>
                </a:cubicBezTo>
                <a:cubicBezTo>
                  <a:pt x="755650" y="5712629"/>
                  <a:pt x="709132" y="5605917"/>
                  <a:pt x="691686" y="5474306"/>
                </a:cubicBezTo>
                <a:cubicBezTo>
                  <a:pt x="685872" y="5406721"/>
                  <a:pt x="648075" y="5385379"/>
                  <a:pt x="610278" y="5353367"/>
                </a:cubicBezTo>
                <a:cubicBezTo>
                  <a:pt x="482350" y="5243097"/>
                  <a:pt x="345700" y="5143500"/>
                  <a:pt x="238123" y="4994104"/>
                </a:cubicBezTo>
                <a:cubicBezTo>
                  <a:pt x="363144" y="5011889"/>
                  <a:pt x="461997" y="5111487"/>
                  <a:pt x="592833" y="5154171"/>
                </a:cubicBezTo>
                <a:cubicBezTo>
                  <a:pt x="488165" y="4990547"/>
                  <a:pt x="351514" y="4905177"/>
                  <a:pt x="226494" y="4805580"/>
                </a:cubicBezTo>
                <a:cubicBezTo>
                  <a:pt x="168344" y="4759339"/>
                  <a:pt x="116011" y="4702425"/>
                  <a:pt x="49139" y="4677526"/>
                </a:cubicBezTo>
                <a:cubicBezTo>
                  <a:pt x="25879" y="4670412"/>
                  <a:pt x="-14826" y="4652628"/>
                  <a:pt x="5527" y="4602828"/>
                </a:cubicBezTo>
                <a:cubicBezTo>
                  <a:pt x="22972" y="4560144"/>
                  <a:pt x="54954" y="4574373"/>
                  <a:pt x="84029" y="4585042"/>
                </a:cubicBezTo>
                <a:cubicBezTo>
                  <a:pt x="153807" y="4613499"/>
                  <a:pt x="229401" y="4613499"/>
                  <a:pt x="325347" y="4613499"/>
                </a:cubicBezTo>
                <a:cubicBezTo>
                  <a:pt x="243939" y="4478331"/>
                  <a:pt x="95658" y="4521016"/>
                  <a:pt x="25879" y="4378734"/>
                </a:cubicBezTo>
                <a:cubicBezTo>
                  <a:pt x="113103" y="4353835"/>
                  <a:pt x="179975" y="4403633"/>
                  <a:pt x="249753" y="4414305"/>
                </a:cubicBezTo>
                <a:cubicBezTo>
                  <a:pt x="313718" y="4424975"/>
                  <a:pt x="328254" y="4400076"/>
                  <a:pt x="313718" y="4321821"/>
                </a:cubicBezTo>
                <a:cubicBezTo>
                  <a:pt x="290458" y="4200882"/>
                  <a:pt x="325347" y="4140411"/>
                  <a:pt x="418386" y="4172424"/>
                </a:cubicBezTo>
                <a:cubicBezTo>
                  <a:pt x="505609" y="4204438"/>
                  <a:pt x="514332" y="4158196"/>
                  <a:pt x="491072" y="4090612"/>
                </a:cubicBezTo>
                <a:cubicBezTo>
                  <a:pt x="456183" y="3991015"/>
                  <a:pt x="493979" y="3912759"/>
                  <a:pt x="520147" y="3827390"/>
                </a:cubicBezTo>
                <a:cubicBezTo>
                  <a:pt x="560851" y="3699337"/>
                  <a:pt x="543407" y="3635309"/>
                  <a:pt x="459090" y="3539269"/>
                </a:cubicBezTo>
                <a:cubicBezTo>
                  <a:pt x="409664" y="3485914"/>
                  <a:pt x="360236" y="3439672"/>
                  <a:pt x="290458" y="3393429"/>
                </a:cubicBezTo>
                <a:cubicBezTo>
                  <a:pt x="450368" y="3368530"/>
                  <a:pt x="284643" y="3283162"/>
                  <a:pt x="339884" y="3229805"/>
                </a:cubicBezTo>
                <a:cubicBezTo>
                  <a:pt x="453275" y="3208463"/>
                  <a:pt x="543407" y="3379202"/>
                  <a:pt x="697501" y="3329402"/>
                </a:cubicBezTo>
                <a:cubicBezTo>
                  <a:pt x="511425" y="3183563"/>
                  <a:pt x="302087" y="3137322"/>
                  <a:pt x="165437" y="2941684"/>
                </a:cubicBezTo>
                <a:cubicBezTo>
                  <a:pt x="197419" y="2899000"/>
                  <a:pt x="229401" y="2941684"/>
                  <a:pt x="255568" y="2923898"/>
                </a:cubicBezTo>
                <a:cubicBezTo>
                  <a:pt x="255568" y="2913227"/>
                  <a:pt x="560851" y="2980812"/>
                  <a:pt x="578296" y="2703362"/>
                </a:cubicBezTo>
                <a:cubicBezTo>
                  <a:pt x="584111" y="2703362"/>
                  <a:pt x="589926" y="2703362"/>
                  <a:pt x="595740" y="2692689"/>
                </a:cubicBezTo>
                <a:cubicBezTo>
                  <a:pt x="627722" y="2653563"/>
                  <a:pt x="598648" y="2561080"/>
                  <a:pt x="650982" y="2553965"/>
                </a:cubicBezTo>
                <a:cubicBezTo>
                  <a:pt x="709132" y="2546851"/>
                  <a:pt x="764373" y="2514837"/>
                  <a:pt x="825429" y="2532623"/>
                </a:cubicBezTo>
                <a:cubicBezTo>
                  <a:pt x="871949" y="2546851"/>
                  <a:pt x="921375" y="2564636"/>
                  <a:pt x="970802" y="2564636"/>
                </a:cubicBezTo>
                <a:cubicBezTo>
                  <a:pt x="1023136" y="2564636"/>
                  <a:pt x="1095822" y="2685576"/>
                  <a:pt x="1127805" y="2525509"/>
                </a:cubicBezTo>
                <a:cubicBezTo>
                  <a:pt x="1127805" y="2518395"/>
                  <a:pt x="1217936" y="2536181"/>
                  <a:pt x="1267362" y="2543294"/>
                </a:cubicBezTo>
                <a:cubicBezTo>
                  <a:pt x="1308067" y="2550408"/>
                  <a:pt x="1357494" y="2582422"/>
                  <a:pt x="1386568" y="2518395"/>
                </a:cubicBezTo>
                <a:cubicBezTo>
                  <a:pt x="1401105" y="2479267"/>
                  <a:pt x="1331326" y="2408126"/>
                  <a:pt x="1270270" y="2401012"/>
                </a:cubicBezTo>
                <a:cubicBezTo>
                  <a:pt x="1215029" y="2393898"/>
                  <a:pt x="1159787" y="2386784"/>
                  <a:pt x="1107453" y="2401012"/>
                </a:cubicBezTo>
                <a:cubicBezTo>
                  <a:pt x="1043489" y="2418796"/>
                  <a:pt x="1008599" y="2390340"/>
                  <a:pt x="991154" y="2326314"/>
                </a:cubicBezTo>
                <a:cubicBezTo>
                  <a:pt x="970802" y="2258731"/>
                  <a:pt x="933005" y="2223159"/>
                  <a:pt x="880671" y="2191146"/>
                </a:cubicBezTo>
                <a:cubicBezTo>
                  <a:pt x="752743" y="2112891"/>
                  <a:pt x="630630" y="2020407"/>
                  <a:pt x="491072" y="1974165"/>
                </a:cubicBezTo>
                <a:cubicBezTo>
                  <a:pt x="464905" y="1967051"/>
                  <a:pt x="432923" y="1952823"/>
                  <a:pt x="421293" y="1892353"/>
                </a:cubicBezTo>
                <a:cubicBezTo>
                  <a:pt x="799262" y="1984836"/>
                  <a:pt x="1142342" y="2223159"/>
                  <a:pt x="1531941" y="2208931"/>
                </a:cubicBezTo>
                <a:cubicBezTo>
                  <a:pt x="1427272" y="2134233"/>
                  <a:pt x="1302252" y="2130676"/>
                  <a:pt x="1188861" y="2077320"/>
                </a:cubicBezTo>
                <a:cubicBezTo>
                  <a:pt x="1270270" y="2038192"/>
                  <a:pt x="1345864" y="2080877"/>
                  <a:pt x="1421458" y="2102219"/>
                </a:cubicBezTo>
                <a:cubicBezTo>
                  <a:pt x="1485422" y="2120004"/>
                  <a:pt x="1543571" y="2123562"/>
                  <a:pt x="1549386" y="2013292"/>
                </a:cubicBezTo>
                <a:cubicBezTo>
                  <a:pt x="1549386" y="2002622"/>
                  <a:pt x="1549386" y="1995507"/>
                  <a:pt x="1549386" y="1984836"/>
                </a:cubicBezTo>
                <a:cubicBezTo>
                  <a:pt x="1526126" y="1938595"/>
                  <a:pt x="1494144" y="1917252"/>
                  <a:pt x="1453440" y="1903025"/>
                </a:cubicBezTo>
                <a:cubicBezTo>
                  <a:pt x="1430180" y="1895910"/>
                  <a:pt x="1398198" y="1881683"/>
                  <a:pt x="1398198" y="1849668"/>
                </a:cubicBezTo>
                <a:cubicBezTo>
                  <a:pt x="1401105" y="1728729"/>
                  <a:pt x="1322604" y="1693158"/>
                  <a:pt x="1247011" y="1657587"/>
                </a:cubicBezTo>
                <a:cubicBezTo>
                  <a:pt x="1287715" y="1597117"/>
                  <a:pt x="1322604" y="1639802"/>
                  <a:pt x="1354586" y="1636245"/>
                </a:cubicBezTo>
                <a:cubicBezTo>
                  <a:pt x="1374939" y="1632688"/>
                  <a:pt x="1395290" y="1629132"/>
                  <a:pt x="1395290" y="1597117"/>
                </a:cubicBezTo>
                <a:cubicBezTo>
                  <a:pt x="1395290" y="1572219"/>
                  <a:pt x="1386568" y="1540204"/>
                  <a:pt x="1366216" y="1540204"/>
                </a:cubicBezTo>
                <a:cubicBezTo>
                  <a:pt x="1238288" y="1536647"/>
                  <a:pt x="1165601" y="1365909"/>
                  <a:pt x="1031858" y="1365909"/>
                </a:cubicBezTo>
                <a:cubicBezTo>
                  <a:pt x="950450" y="1365909"/>
                  <a:pt x="1072563" y="1269868"/>
                  <a:pt x="1005692" y="1230741"/>
                </a:cubicBezTo>
                <a:cubicBezTo>
                  <a:pt x="991154" y="1220069"/>
                  <a:pt x="1046396" y="1205842"/>
                  <a:pt x="1069655" y="1209399"/>
                </a:cubicBezTo>
                <a:cubicBezTo>
                  <a:pt x="1092915" y="1212955"/>
                  <a:pt x="1113268" y="1237855"/>
                  <a:pt x="1142342" y="1220069"/>
                </a:cubicBezTo>
                <a:cubicBezTo>
                  <a:pt x="1156879" y="1156043"/>
                  <a:pt x="1119082" y="1131144"/>
                  <a:pt x="1084193" y="1113358"/>
                </a:cubicBezTo>
                <a:cubicBezTo>
                  <a:pt x="1008599" y="1070674"/>
                  <a:pt x="933005" y="1020875"/>
                  <a:pt x="848689" y="1006647"/>
                </a:cubicBezTo>
                <a:cubicBezTo>
                  <a:pt x="819615" y="1003089"/>
                  <a:pt x="802169" y="985305"/>
                  <a:pt x="805077" y="949734"/>
                </a:cubicBezTo>
                <a:cubicBezTo>
                  <a:pt x="810892" y="903491"/>
                  <a:pt x="839967" y="917720"/>
                  <a:pt x="863226" y="921277"/>
                </a:cubicBezTo>
                <a:cubicBezTo>
                  <a:pt x="877764" y="924835"/>
                  <a:pt x="892301" y="935506"/>
                  <a:pt x="906838" y="910606"/>
                </a:cubicBezTo>
                <a:cubicBezTo>
                  <a:pt x="566666" y="658055"/>
                  <a:pt x="386404" y="672284"/>
                  <a:pt x="5527" y="465975"/>
                </a:cubicBezTo>
                <a:cubicBezTo>
                  <a:pt x="89843" y="426847"/>
                  <a:pt x="150900" y="455303"/>
                  <a:pt x="209049" y="462417"/>
                </a:cubicBezTo>
                <a:cubicBezTo>
                  <a:pt x="354422" y="480203"/>
                  <a:pt x="264290" y="512216"/>
                  <a:pt x="409664" y="533558"/>
                </a:cubicBezTo>
                <a:cubicBezTo>
                  <a:pt x="479443" y="544229"/>
                  <a:pt x="543407" y="579800"/>
                  <a:pt x="621908" y="522887"/>
                </a:cubicBezTo>
                <a:cubicBezTo>
                  <a:pt x="674242" y="483759"/>
                  <a:pt x="758558" y="526444"/>
                  <a:pt x="822522" y="558458"/>
                </a:cubicBezTo>
                <a:cubicBezTo>
                  <a:pt x="874856" y="586915"/>
                  <a:pt x="927190" y="594028"/>
                  <a:pt x="996969" y="558458"/>
                </a:cubicBezTo>
                <a:cubicBezTo>
                  <a:pt x="933005" y="537116"/>
                  <a:pt x="883579" y="519330"/>
                  <a:pt x="834151" y="505101"/>
                </a:cubicBezTo>
                <a:cubicBezTo>
                  <a:pt x="793447" y="494431"/>
                  <a:pt x="770187" y="469532"/>
                  <a:pt x="773095" y="416176"/>
                </a:cubicBezTo>
                <a:cubicBezTo>
                  <a:pt x="773095" y="387720"/>
                  <a:pt x="764373" y="348592"/>
                  <a:pt x="793447" y="334364"/>
                </a:cubicBezTo>
                <a:cubicBezTo>
                  <a:pt x="816707" y="320135"/>
                  <a:pt x="848689" y="334364"/>
                  <a:pt x="860319" y="359262"/>
                </a:cubicBezTo>
                <a:cubicBezTo>
                  <a:pt x="874856" y="405504"/>
                  <a:pt x="889393" y="448189"/>
                  <a:pt x="938820" y="451747"/>
                </a:cubicBezTo>
                <a:cubicBezTo>
                  <a:pt x="1005692" y="458860"/>
                  <a:pt x="967894" y="430405"/>
                  <a:pt x="956265" y="394834"/>
                </a:cubicBezTo>
                <a:cubicBezTo>
                  <a:pt x="944635" y="355706"/>
                  <a:pt x="979525" y="345034"/>
                  <a:pt x="1002784" y="352148"/>
                </a:cubicBezTo>
                <a:cubicBezTo>
                  <a:pt x="1090008" y="384162"/>
                  <a:pt x="1180139" y="327250"/>
                  <a:pt x="1270270" y="373491"/>
                </a:cubicBezTo>
                <a:cubicBezTo>
                  <a:pt x="1247011" y="259665"/>
                  <a:pt x="1197583" y="209867"/>
                  <a:pt x="1092915" y="192082"/>
                </a:cubicBezTo>
                <a:cubicBezTo>
                  <a:pt x="1055118" y="188525"/>
                  <a:pt x="1014414" y="195638"/>
                  <a:pt x="979525" y="163625"/>
                </a:cubicBezTo>
                <a:cubicBezTo>
                  <a:pt x="959172" y="145839"/>
                  <a:pt x="938820" y="124497"/>
                  <a:pt x="953358" y="88927"/>
                </a:cubicBezTo>
                <a:cubicBezTo>
                  <a:pt x="962080" y="64027"/>
                  <a:pt x="985339" y="64027"/>
                  <a:pt x="1005692" y="71141"/>
                </a:cubicBezTo>
                <a:cubicBezTo>
                  <a:pt x="1090008" y="110269"/>
                  <a:pt x="1180139" y="120941"/>
                  <a:pt x="1267362" y="135168"/>
                </a:cubicBezTo>
                <a:cubicBezTo>
                  <a:pt x="1281900" y="138725"/>
                  <a:pt x="1296437" y="145839"/>
                  <a:pt x="1310975" y="110269"/>
                </a:cubicBezTo>
                <a:cubicBezTo>
                  <a:pt x="1209214" y="78255"/>
                  <a:pt x="1110360" y="35571"/>
                  <a:pt x="1008599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738" y="123291"/>
            <a:ext cx="5623033" cy="1006866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Real-World Applications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41739" y="1387366"/>
            <a:ext cx="8273611" cy="475732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1.  Healthcare:</a:t>
            </a:r>
            <a:endParaRPr lang="en-US" sz="1800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Restores communication for patients unable to speak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Useful for stroke rehab and ALS support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2.  Human Computer Interaction:</a:t>
            </a:r>
            <a:endParaRPr lang="en-US" sz="1800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Thought-controlled devices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AR/VR systems guided by mental intent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3.  Transport &amp; Safety:</a:t>
            </a:r>
            <a:endParaRPr lang="en-US" sz="1800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Driver alertness monitoring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Hands-free control systems for disabled users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8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800" b="1" dirty="0"/>
              <a:t>4.  Security:</a:t>
            </a:r>
            <a:endParaRPr lang="en-US" sz="1800" dirty="0"/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Brain-based identification (brainprints) – but with ethical concerns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/>
          </a:p>
        </p:txBody>
      </p:sp>
      <p:pic>
        <p:nvPicPr>
          <p:cNvPr id="6" name="Picture 5" descr="A diagram of a machine processing process&#10;&#10;Description automatically generated">
            <a:extLst>
              <a:ext uri="{FF2B5EF4-FFF2-40B4-BE49-F238E27FC236}">
                <a16:creationId xmlns:a16="http://schemas.microsoft.com/office/drawing/2014/main" id="{BC09B108-181E-EBF6-509E-4AD423B23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2070100"/>
            <a:ext cx="4572000" cy="2527300"/>
          </a:xfrm>
          <a:prstGeom prst="rect">
            <a:avLst/>
          </a:prstGeom>
        </p:spPr>
      </p:pic>
      <p:pic>
        <p:nvPicPr>
          <p:cNvPr id="16" name="Audio 15">
            <a:extLst>
              <a:ext uri="{FF2B5EF4-FFF2-40B4-BE49-F238E27FC236}">
                <a16:creationId xmlns:a16="http://schemas.microsoft.com/office/drawing/2014/main" id="{04542515-FA25-D4CA-FB09-24167A2892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20"/>
    </mc:Choice>
    <mc:Fallback>
      <p:transition spd="slow" advTm="24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60045"/>
            <a:ext cx="4694659" cy="573405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99"/>
          <a:stretch/>
        </p:blipFill>
        <p:spPr>
          <a:xfrm>
            <a:off x="-1" y="857250"/>
            <a:ext cx="9144001" cy="5734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0552" y="178676"/>
            <a:ext cx="5458875" cy="118766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1" u="sng" dirty="0">
                <a:solidFill>
                  <a:srgbClr val="000000"/>
                </a:solidFill>
              </a:rPr>
              <a:t>Challenges Holding Back the Technology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525" y="1468363"/>
            <a:ext cx="4180922" cy="4515805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7" name="Graphic 6" descr="Brain">
            <a:extLst>
              <a:ext uri="{FF2B5EF4-FFF2-40B4-BE49-F238E27FC236}">
                <a16:creationId xmlns:a16="http://schemas.microsoft.com/office/drawing/2014/main" id="{A7DDF756-C716-47E0-5768-F44DA18872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9490" y="2079067"/>
            <a:ext cx="3026740" cy="30267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10887" y="1681655"/>
            <a:ext cx="4063306" cy="419279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</a:rPr>
              <a:t>Despite major progress, several challenges remain: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Brain signals vary a lot between individuals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Datasets are extremely small and hard to collect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Non-invasive methods like EEG have low resolution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Models require very low latency for real-time use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Privacy concerns (mind reading without consent)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</a:rPr>
              <a:t>These issues make widespread deployment difficult right now.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solidFill>
                <a:srgbClr val="000000"/>
              </a:solidFill>
            </a:endParaRPr>
          </a:p>
        </p:txBody>
      </p:sp>
      <p:pic>
        <p:nvPicPr>
          <p:cNvPr id="33" name="Audio 32">
            <a:extLst>
              <a:ext uri="{FF2B5EF4-FFF2-40B4-BE49-F238E27FC236}">
                <a16:creationId xmlns:a16="http://schemas.microsoft.com/office/drawing/2014/main" id="{B6A7AF61-2A19-C6B4-5DFB-C78E45E4EA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94"/>
    </mc:Choice>
    <mc:Fallback>
      <p:transition spd="slow" advTm="18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133778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037" y="339498"/>
            <a:ext cx="5677557" cy="747626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Evaluation of the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269" y="1087124"/>
            <a:ext cx="5203931" cy="471528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dirty="0"/>
              <a:t>The model was tested on imagined and attempted speech tasks.</a:t>
            </a:r>
          </a:p>
          <a:p>
            <a:pPr marL="0" indent="0">
              <a:buNone/>
            </a:pPr>
            <a:endParaRPr lang="en-US" sz="1700" b="1" dirty="0"/>
          </a:p>
          <a:p>
            <a:pPr marL="0" indent="0">
              <a:buNone/>
            </a:pPr>
            <a:r>
              <a:rPr lang="en-US" sz="1700" b="1" dirty="0"/>
              <a:t>Performance Summary:</a:t>
            </a:r>
            <a:endParaRPr lang="en-US" sz="17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WER:</a:t>
            </a:r>
            <a:r>
              <a:rPr lang="en-US" sz="1700" dirty="0"/>
              <a:t> 38–45%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CER:</a:t>
            </a:r>
            <a:r>
              <a:rPr lang="en-US" sz="1700" dirty="0"/>
              <a:t> 15–20%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Latency:</a:t>
            </a:r>
            <a:r>
              <a:rPr lang="en-US" sz="1700" dirty="0"/>
              <a:t> ~200 </a:t>
            </a:r>
            <a:r>
              <a:rPr lang="en-US" sz="1700" dirty="0" err="1"/>
              <a:t>ms</a:t>
            </a: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Attempted speech produced more stable neural patterns, leading to higher accuracy.</a:t>
            </a:r>
            <a:br>
              <a:rPr lang="en-US" sz="1700" dirty="0"/>
            </a:br>
            <a:r>
              <a:rPr lang="en-US" sz="1700" dirty="0"/>
              <a:t>Although non-invasive models lag behind invasive systems, results are promising for safe and scalable communication tools.</a:t>
            </a:r>
          </a:p>
          <a:p>
            <a:endParaRPr lang="en-US" sz="1700" dirty="0"/>
          </a:p>
        </p:txBody>
      </p:sp>
      <p:pic>
        <p:nvPicPr>
          <p:cNvPr id="7" name="Picture 6" descr="A diagram of a brain&#10;&#10;Description automatically generated">
            <a:extLst>
              <a:ext uri="{FF2B5EF4-FFF2-40B4-BE49-F238E27FC236}">
                <a16:creationId xmlns:a16="http://schemas.microsoft.com/office/drawing/2014/main" id="{C76057D1-8005-53AA-37EF-2B0BAE78C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924" y="1536700"/>
            <a:ext cx="3768822" cy="3492500"/>
          </a:xfrm>
          <a:prstGeom prst="rect">
            <a:avLst/>
          </a:prstGeom>
        </p:spPr>
      </p:pic>
      <p:pic>
        <p:nvPicPr>
          <p:cNvPr id="27" name="Audio 26">
            <a:extLst>
              <a:ext uri="{FF2B5EF4-FFF2-40B4-BE49-F238E27FC236}">
                <a16:creationId xmlns:a16="http://schemas.microsoft.com/office/drawing/2014/main" id="{4F91BAD4-2669-3637-B580-899FC06DAA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37"/>
    </mc:Choice>
    <mc:Fallback>
      <p:transition spd="slow" advTm="26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635</Words>
  <Application>Microsoft Macintosh PowerPoint</Application>
  <PresentationFormat>On-screen Show (4:3)</PresentationFormat>
  <Paragraphs>78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Deep Learning for Brain-to-Text Decoding</vt:lpstr>
      <vt:lpstr>What Is Brain-to-Text Decoding?</vt:lpstr>
      <vt:lpstr>Why This Topic Matters</vt:lpstr>
      <vt:lpstr>How Deep Learning Fits In</vt:lpstr>
      <vt:lpstr>Key Deep Learning Models Used</vt:lpstr>
      <vt:lpstr>Breakthrough Research That Pushed the Field Forward</vt:lpstr>
      <vt:lpstr>Real-World Applications</vt:lpstr>
      <vt:lpstr>Challenges Holding Back the Technology</vt:lpstr>
      <vt:lpstr>Evaluation of the Model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Villyal, Vidushi</cp:lastModifiedBy>
  <cp:revision>3</cp:revision>
  <dcterms:created xsi:type="dcterms:W3CDTF">2013-01-27T09:14:16Z</dcterms:created>
  <dcterms:modified xsi:type="dcterms:W3CDTF">2025-12-03T00:32:34Z</dcterms:modified>
  <cp:category/>
</cp:coreProperties>
</file>

<file path=docProps/thumbnail.jpeg>
</file>